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274" r:id="rId2"/>
    <p:sldId id="972" r:id="rId3"/>
    <p:sldId id="369" r:id="rId4"/>
    <p:sldId id="370" r:id="rId5"/>
    <p:sldId id="371" r:id="rId6"/>
    <p:sldId id="372" r:id="rId7"/>
    <p:sldId id="975" r:id="rId8"/>
    <p:sldId id="373" r:id="rId9"/>
    <p:sldId id="374" r:id="rId10"/>
    <p:sldId id="376" r:id="rId11"/>
    <p:sldId id="1018" r:id="rId12"/>
    <p:sldId id="1019" r:id="rId13"/>
    <p:sldId id="977" r:id="rId14"/>
    <p:sldId id="1020" r:id="rId15"/>
    <p:sldId id="980" r:id="rId16"/>
    <p:sldId id="382" r:id="rId17"/>
    <p:sldId id="383" r:id="rId18"/>
    <p:sldId id="483" r:id="rId19"/>
    <p:sldId id="981" r:id="rId20"/>
    <p:sldId id="982" r:id="rId21"/>
    <p:sldId id="387" r:id="rId22"/>
    <p:sldId id="388" r:id="rId23"/>
    <p:sldId id="389" r:id="rId24"/>
    <p:sldId id="983" r:id="rId25"/>
    <p:sldId id="984" r:id="rId26"/>
    <p:sldId id="459" r:id="rId27"/>
    <p:sldId id="473" r:id="rId28"/>
    <p:sldId id="474" r:id="rId29"/>
    <p:sldId id="475" r:id="rId30"/>
    <p:sldId id="476" r:id="rId31"/>
    <p:sldId id="985" r:id="rId32"/>
    <p:sldId id="988" r:id="rId33"/>
    <p:sldId id="989" r:id="rId34"/>
    <p:sldId id="990" r:id="rId35"/>
    <p:sldId id="1021" r:id="rId36"/>
    <p:sldId id="992" r:id="rId37"/>
    <p:sldId id="993" r:id="rId38"/>
    <p:sldId id="501" r:id="rId39"/>
    <p:sldId id="994" r:id="rId40"/>
    <p:sldId id="995" r:id="rId41"/>
    <p:sldId id="997" r:id="rId42"/>
    <p:sldId id="998" r:id="rId43"/>
    <p:sldId id="999" r:id="rId44"/>
    <p:sldId id="489" r:id="rId45"/>
    <p:sldId id="1022" r:id="rId46"/>
    <p:sldId id="1023" r:id="rId47"/>
    <p:sldId id="1002" r:id="rId48"/>
    <p:sldId id="1000" r:id="rId49"/>
    <p:sldId id="1024" r:id="rId50"/>
    <p:sldId id="1025" r:id="rId51"/>
    <p:sldId id="1026" r:id="rId52"/>
    <p:sldId id="1027" r:id="rId53"/>
    <p:sldId id="463" r:id="rId54"/>
    <p:sldId id="1011" r:id="rId55"/>
    <p:sldId id="1010" r:id="rId56"/>
    <p:sldId id="1009" r:id="rId57"/>
    <p:sldId id="1015" r:id="rId58"/>
    <p:sldId id="1016" r:id="rId59"/>
    <p:sldId id="1017" r:id="rId60"/>
    <p:sldId id="1014" r:id="rId6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588B"/>
    <a:srgbClr val="6674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28" d="100"/>
          <a:sy n="128" d="100"/>
        </p:scale>
        <p:origin x="1116" y="12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6/9/2023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6/9/2023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dirty="0"/>
          </a:p>
        </p:txBody>
      </p:sp>
    </p:spTree>
    <p:extLst>
      <p:ext uri="{BB962C8B-B14F-4D97-AF65-F5344CB8AC3E}">
        <p14:creationId xmlns:p14="http://schemas.microsoft.com/office/powerpoint/2010/main" val="278004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a:p>
        </p:txBody>
      </p:sp>
    </p:spTree>
    <p:extLst>
      <p:ext uri="{BB962C8B-B14F-4D97-AF65-F5344CB8AC3E}">
        <p14:creationId xmlns:p14="http://schemas.microsoft.com/office/powerpoint/2010/main" val="103815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a:p>
        </p:txBody>
      </p:sp>
    </p:spTree>
    <p:extLst>
      <p:ext uri="{BB962C8B-B14F-4D97-AF65-F5344CB8AC3E}">
        <p14:creationId xmlns:p14="http://schemas.microsoft.com/office/powerpoint/2010/main" val="296806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56</a:t>
            </a:fld>
            <a:endParaRPr lang="en-US"/>
          </a:p>
        </p:txBody>
      </p:sp>
    </p:spTree>
    <p:extLst>
      <p:ext uri="{BB962C8B-B14F-4D97-AF65-F5344CB8AC3E}">
        <p14:creationId xmlns:p14="http://schemas.microsoft.com/office/powerpoint/2010/main" val="393989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a:p>
        </p:txBody>
      </p:sp>
    </p:spTree>
    <p:extLst>
      <p:ext uri="{BB962C8B-B14F-4D97-AF65-F5344CB8AC3E}">
        <p14:creationId xmlns:p14="http://schemas.microsoft.com/office/powerpoint/2010/main" val="314562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24</a:t>
            </a:fld>
            <a:endParaRPr lang="en-US"/>
          </a:p>
        </p:txBody>
      </p:sp>
    </p:spTree>
    <p:extLst>
      <p:ext uri="{BB962C8B-B14F-4D97-AF65-F5344CB8AC3E}">
        <p14:creationId xmlns:p14="http://schemas.microsoft.com/office/powerpoint/2010/main" val="1887200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26</a:t>
            </a:fld>
            <a:endParaRPr lang="en-US"/>
          </a:p>
        </p:txBody>
      </p:sp>
    </p:spTree>
    <p:extLst>
      <p:ext uri="{BB962C8B-B14F-4D97-AF65-F5344CB8AC3E}">
        <p14:creationId xmlns:p14="http://schemas.microsoft.com/office/powerpoint/2010/main" val="339440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27</a:t>
            </a:fld>
            <a:endParaRPr lang="en-US"/>
          </a:p>
        </p:txBody>
      </p:sp>
    </p:spTree>
    <p:extLst>
      <p:ext uri="{BB962C8B-B14F-4D97-AF65-F5344CB8AC3E}">
        <p14:creationId xmlns:p14="http://schemas.microsoft.com/office/powerpoint/2010/main" val="59086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28</a:t>
            </a:fld>
            <a:endParaRPr lang="en-US"/>
          </a:p>
        </p:txBody>
      </p:sp>
    </p:spTree>
    <p:extLst>
      <p:ext uri="{BB962C8B-B14F-4D97-AF65-F5344CB8AC3E}">
        <p14:creationId xmlns:p14="http://schemas.microsoft.com/office/powerpoint/2010/main" val="94086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29</a:t>
            </a:fld>
            <a:endParaRPr lang="en-US"/>
          </a:p>
        </p:txBody>
      </p:sp>
    </p:spTree>
    <p:extLst>
      <p:ext uri="{BB962C8B-B14F-4D97-AF65-F5344CB8AC3E}">
        <p14:creationId xmlns:p14="http://schemas.microsoft.com/office/powerpoint/2010/main" val="37799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30</a:t>
            </a:fld>
            <a:endParaRPr lang="en-US" dirty="0"/>
          </a:p>
        </p:txBody>
      </p:sp>
    </p:spTree>
    <p:extLst>
      <p:ext uri="{BB962C8B-B14F-4D97-AF65-F5344CB8AC3E}">
        <p14:creationId xmlns:p14="http://schemas.microsoft.com/office/powerpoint/2010/main" val="9795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53</a:t>
            </a:fld>
            <a:endParaRPr lang="en-US"/>
          </a:p>
        </p:txBody>
      </p:sp>
    </p:spTree>
    <p:extLst>
      <p:ext uri="{BB962C8B-B14F-4D97-AF65-F5344CB8AC3E}">
        <p14:creationId xmlns:p14="http://schemas.microsoft.com/office/powerpoint/2010/main" val="160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6/9/2023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realpython.com/introduction-to-python-generators"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wardsdatascience.com/the-basics-of-indexing-and-slicing-python-lists-2d12c90a94cf" TargetMode="External"/><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05</a:t>
              </a:r>
            </a:p>
            <a:p>
              <a:pPr algn="ctr"/>
              <a:r>
                <a:rPr lang="en-US" dirty="0"/>
                <a:t>Algorithmic</a:t>
              </a:r>
            </a:p>
            <a:p>
              <a:pPr algn="ctr"/>
              <a:r>
                <a:rPr lang="en-US" dirty="0"/>
                <a:t>Efficiency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3701073" cy="2449390"/>
          </a:xfrm>
        </p:spPr>
        <p:txBody>
          <a:bodyPr>
            <a:noAutofit/>
          </a:bodyPr>
          <a:lstStyle/>
          <a:p>
            <a:pPr>
              <a:spcBef>
                <a:spcPts val="0"/>
              </a:spcBef>
              <a:spcAft>
                <a:spcPts val="1200"/>
              </a:spcAft>
            </a:pPr>
            <a:r>
              <a:rPr lang="en-US" sz="2400" dirty="0"/>
              <a:t>A farmer needs a fence 100m long</a:t>
            </a:r>
          </a:p>
          <a:p>
            <a:pPr>
              <a:spcBef>
                <a:spcPts val="0"/>
              </a:spcBef>
              <a:spcAft>
                <a:spcPts val="1200"/>
              </a:spcAft>
            </a:pPr>
            <a:r>
              <a:rPr lang="en-US" sz="2400" dirty="0"/>
              <a:t>He wants 2m between each fence post</a:t>
            </a:r>
          </a:p>
          <a:p>
            <a:pPr>
              <a:spcBef>
                <a:spcPts val="0"/>
              </a:spcBef>
              <a:spcAft>
                <a:spcPts val="1200"/>
              </a:spcAft>
            </a:pPr>
            <a:r>
              <a:rPr lang="en-US" sz="2400" dirty="0"/>
              <a:t>How many posts does he need?</a:t>
            </a:r>
            <a:endParaRPr lang="en-US" sz="2000" dirty="0"/>
          </a:p>
          <a:p>
            <a:pPr lvl="1">
              <a:spcBef>
                <a:spcPts val="0"/>
              </a:spcBef>
              <a:spcAft>
                <a:spcPts val="1200"/>
              </a:spcAft>
            </a:pPr>
            <a:endParaRPr lang="en-US" sz="2000" dirty="0"/>
          </a:p>
          <a:p>
            <a:pPr>
              <a:spcBef>
                <a:spcPts val="0"/>
              </a:spcBef>
              <a:spcAft>
                <a:spcPts val="1200"/>
              </a:spcAft>
            </a:pPr>
            <a:endParaRPr lang="en-US" sz="24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Bane of All Programmers</a:t>
            </a:r>
          </a:p>
        </p:txBody>
      </p:sp>
      <p:pic>
        <p:nvPicPr>
          <p:cNvPr id="4" name="Picture 3"/>
          <p:cNvPicPr>
            <a:picLocks noChangeAspect="1"/>
          </p:cNvPicPr>
          <p:nvPr/>
        </p:nvPicPr>
        <p:blipFill>
          <a:blip r:embed="rId2"/>
          <a:stretch>
            <a:fillRect/>
          </a:stretch>
        </p:blipFill>
        <p:spPr>
          <a:xfrm>
            <a:off x="4779596" y="1802199"/>
            <a:ext cx="3466759" cy="2600069"/>
          </a:xfrm>
          <a:prstGeom prst="rect">
            <a:avLst/>
          </a:prstGeom>
        </p:spPr>
      </p:pic>
      <p:pic>
        <p:nvPicPr>
          <p:cNvPr id="5" name="Picture 4"/>
          <p:cNvPicPr>
            <a:picLocks noChangeAspect="1"/>
          </p:cNvPicPr>
          <p:nvPr/>
        </p:nvPicPr>
        <p:blipFill>
          <a:blip r:embed="rId3"/>
          <a:stretch>
            <a:fillRect/>
          </a:stretch>
        </p:blipFill>
        <p:spPr>
          <a:xfrm>
            <a:off x="188888" y="4507280"/>
            <a:ext cx="8600000" cy="1895238"/>
          </a:xfrm>
          <a:prstGeom prst="rect">
            <a:avLst/>
          </a:prstGeom>
        </p:spPr>
      </p:pic>
      <p:sp>
        <p:nvSpPr>
          <p:cNvPr id="7" name="Rectangle 6"/>
          <p:cNvSpPr/>
          <p:nvPr/>
        </p:nvSpPr>
        <p:spPr>
          <a:xfrm>
            <a:off x="2082119" y="1542773"/>
            <a:ext cx="4979763" cy="3337571"/>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This problem is why we all agree to always use ZERO as the </a:t>
            </a:r>
            <a:r>
              <a:rPr lang="en-US" sz="2800" b="1" i="1" dirty="0">
                <a:solidFill>
                  <a:schemeClr val="tx1"/>
                </a:solidFill>
              </a:rPr>
              <a:t>first</a:t>
            </a:r>
            <a:r>
              <a:rPr lang="en-US" sz="2800" b="1" dirty="0">
                <a:solidFill>
                  <a:schemeClr val="tx1"/>
                </a:solidFill>
              </a:rPr>
              <a:t> index value in an array.</a:t>
            </a:r>
          </a:p>
          <a:p>
            <a:pPr algn="ctr"/>
            <a:endParaRPr lang="en-US" sz="2800" b="1" dirty="0">
              <a:solidFill>
                <a:schemeClr val="tx1"/>
              </a:solidFill>
            </a:endParaRPr>
          </a:p>
          <a:p>
            <a:pPr algn="ctr"/>
            <a:r>
              <a:rPr lang="en-US" sz="2800" b="1" dirty="0">
                <a:solidFill>
                  <a:schemeClr val="tx1"/>
                </a:solidFill>
              </a:rPr>
              <a:t>Remember…</a:t>
            </a:r>
          </a:p>
          <a:p>
            <a:pPr algn="ctr"/>
            <a:r>
              <a:rPr lang="en-US" sz="2800" b="1" dirty="0">
                <a:solidFill>
                  <a:srgbClr val="00B050"/>
                </a:solidFill>
              </a:rPr>
              <a:t>ZERO is a THING!</a:t>
            </a:r>
          </a:p>
        </p:txBody>
      </p:sp>
      <p:sp>
        <p:nvSpPr>
          <p:cNvPr id="6" name="Slide Number Placeholder 5"/>
          <p:cNvSpPr>
            <a:spLocks noGrp="1"/>
          </p:cNvSpPr>
          <p:nvPr>
            <p:ph type="sldNum" sz="quarter" idx="12"/>
          </p:nvPr>
        </p:nvSpPr>
        <p:spPr/>
        <p:txBody>
          <a:bodyPr/>
          <a:lstStyle/>
          <a:p>
            <a:fld id="{650AD656-6FF9-465D-B7B0-1CD0DD39CD23}" type="slidenum">
              <a:rPr lang="en-US" smtClean="0"/>
              <a:t>10</a:t>
            </a:fld>
            <a:endParaRPr lang="en-US" dirty="0"/>
          </a:p>
        </p:txBody>
      </p:sp>
      <p:sp>
        <p:nvSpPr>
          <p:cNvPr id="8" name="Rectangle 7"/>
          <p:cNvSpPr/>
          <p:nvPr/>
        </p:nvSpPr>
        <p:spPr>
          <a:xfrm>
            <a:off x="2895600" y="5951220"/>
            <a:ext cx="5120640" cy="172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73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0F42BD-07AC-6B35-A4B7-35B4136102D4}"/>
              </a:ext>
            </a:extLst>
          </p:cNvPr>
          <p:cNvPicPr>
            <a:picLocks noChangeAspect="1"/>
          </p:cNvPicPr>
          <p:nvPr/>
        </p:nvPicPr>
        <p:blipFill>
          <a:blip r:embed="rId2"/>
          <a:stretch>
            <a:fillRect/>
          </a:stretch>
        </p:blipFill>
        <p:spPr>
          <a:xfrm>
            <a:off x="1471378" y="1204331"/>
            <a:ext cx="6201244" cy="5317607"/>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grpSp>
        <p:nvGrpSpPr>
          <p:cNvPr id="66" name="Group 65">
            <a:extLst>
              <a:ext uri="{FF2B5EF4-FFF2-40B4-BE49-F238E27FC236}">
                <a16:creationId xmlns:a16="http://schemas.microsoft.com/office/drawing/2014/main" id="{1348E06F-9490-A372-A7E9-89E8F5B5B5E5}"/>
              </a:ext>
            </a:extLst>
          </p:cNvPr>
          <p:cNvGrpSpPr/>
          <p:nvPr/>
        </p:nvGrpSpPr>
        <p:grpSpPr>
          <a:xfrm>
            <a:off x="6014109" y="3030778"/>
            <a:ext cx="2501241" cy="523568"/>
            <a:chOff x="3305029" y="378029"/>
            <a:chExt cx="2501241" cy="523568"/>
          </a:xfrm>
        </p:grpSpPr>
        <p:sp>
          <p:nvSpPr>
            <p:cNvPr id="67" name="Rectangle 66">
              <a:extLst>
                <a:ext uri="{FF2B5EF4-FFF2-40B4-BE49-F238E27FC236}">
                  <a16:creationId xmlns:a16="http://schemas.microsoft.com/office/drawing/2014/main" id="{1502C99B-5FF4-98BA-C9D2-E4DFF83EAAE5}"/>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1A88CAB5-560D-891F-4B52-676E3DF45EAF}"/>
                </a:ext>
              </a:extLst>
            </p:cNvPr>
            <p:cNvPicPr>
              <a:picLocks noChangeAspect="1"/>
            </p:cNvPicPr>
            <p:nvPr/>
          </p:nvPicPr>
          <p:blipFill>
            <a:blip r:embed="rId3"/>
            <a:stretch>
              <a:fillRect/>
            </a:stretch>
          </p:blipFill>
          <p:spPr>
            <a:xfrm>
              <a:off x="3365868" y="435693"/>
              <a:ext cx="2379563" cy="408240"/>
            </a:xfrm>
            <a:prstGeom prst="rect">
              <a:avLst/>
            </a:prstGeom>
          </p:spPr>
        </p:pic>
      </p:grpSp>
      <p:sp>
        <p:nvSpPr>
          <p:cNvPr id="6" name="Title 1">
            <a:extLst>
              <a:ext uri="{FF2B5EF4-FFF2-40B4-BE49-F238E27FC236}">
                <a16:creationId xmlns:a16="http://schemas.microsoft.com/office/drawing/2014/main" id="{15E327B8-8289-A7BC-6941-30B5A4C1BC64}"/>
              </a:ext>
            </a:extLst>
          </p:cNvPr>
          <p:cNvSpPr>
            <a:spLocks noGrp="1"/>
          </p:cNvSpPr>
          <p:nvPr>
            <p:ph type="title"/>
          </p:nvPr>
        </p:nvSpPr>
        <p:spPr>
          <a:xfrm>
            <a:off x="628650" y="365126"/>
            <a:ext cx="7886700" cy="629371"/>
          </a:xfrm>
        </p:spPr>
        <p:txBody>
          <a:bodyPr anchor="ctr">
            <a:normAutofit/>
          </a:bodyPr>
          <a:lstStyle/>
          <a:p>
            <a:pPr algn="ctr"/>
            <a:r>
              <a:rPr lang="en-US" sz="3200" b="1" dirty="0">
                <a:solidFill>
                  <a:srgbClr val="0070C0"/>
                </a:solidFill>
                <a:latin typeface="+mn-lt"/>
              </a:rPr>
              <a:t>Open</a:t>
            </a:r>
            <a:r>
              <a:rPr lang="en-US" sz="3200" dirty="0">
                <a:latin typeface="+mn-lt"/>
              </a:rPr>
              <a:t> list_cards.py</a:t>
            </a:r>
          </a:p>
        </p:txBody>
      </p:sp>
      <p:grpSp>
        <p:nvGrpSpPr>
          <p:cNvPr id="9" name="Group 8">
            <a:extLst>
              <a:ext uri="{FF2B5EF4-FFF2-40B4-BE49-F238E27FC236}">
                <a16:creationId xmlns:a16="http://schemas.microsoft.com/office/drawing/2014/main" id="{85160505-0349-126C-857D-EAF0352946E3}"/>
              </a:ext>
            </a:extLst>
          </p:cNvPr>
          <p:cNvGrpSpPr/>
          <p:nvPr/>
        </p:nvGrpSpPr>
        <p:grpSpPr>
          <a:xfrm>
            <a:off x="2313819" y="1157508"/>
            <a:ext cx="1076632" cy="369332"/>
            <a:chOff x="4968362" y="2079211"/>
            <a:chExt cx="1076632" cy="369332"/>
          </a:xfrm>
        </p:grpSpPr>
        <p:cxnSp>
          <p:nvCxnSpPr>
            <p:cNvPr id="10" name="Straight Arrow Connector 9">
              <a:extLst>
                <a:ext uri="{FF2B5EF4-FFF2-40B4-BE49-F238E27FC236}">
                  <a16:creationId xmlns:a16="http://schemas.microsoft.com/office/drawing/2014/main" id="{97E2451E-884D-02B7-64CF-E091E6B7745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6D11196-890D-946E-CBAE-F34A44102C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190CCB70-7079-42EC-33F1-4482ED7773FB}"/>
              </a:ext>
            </a:extLst>
          </p:cNvPr>
          <p:cNvGrpSpPr/>
          <p:nvPr/>
        </p:nvGrpSpPr>
        <p:grpSpPr>
          <a:xfrm>
            <a:off x="7134306" y="1526840"/>
            <a:ext cx="1076632" cy="369332"/>
            <a:chOff x="4704120" y="2356972"/>
            <a:chExt cx="1076632" cy="369332"/>
          </a:xfrm>
        </p:grpSpPr>
        <p:cxnSp>
          <p:nvCxnSpPr>
            <p:cNvPr id="13" name="Straight Arrow Connector 12">
              <a:extLst>
                <a:ext uri="{FF2B5EF4-FFF2-40B4-BE49-F238E27FC236}">
                  <a16:creationId xmlns:a16="http://schemas.microsoft.com/office/drawing/2014/main" id="{BDBB08DF-AE90-0586-82F6-7656D6B84A5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46526C2-508D-3D43-BD01-CFE02E29A6C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324553AA-A38F-402F-A66C-D7567A01E4F1}"/>
              </a:ext>
            </a:extLst>
          </p:cNvPr>
          <p:cNvGrpSpPr/>
          <p:nvPr/>
        </p:nvGrpSpPr>
        <p:grpSpPr>
          <a:xfrm>
            <a:off x="3992107" y="6029264"/>
            <a:ext cx="1068643" cy="369332"/>
            <a:chOff x="3647644" y="4910075"/>
            <a:chExt cx="1068643" cy="369332"/>
          </a:xfrm>
        </p:grpSpPr>
        <p:sp>
          <p:nvSpPr>
            <p:cNvPr id="17" name="TextBox 16">
              <a:extLst>
                <a:ext uri="{FF2B5EF4-FFF2-40B4-BE49-F238E27FC236}">
                  <a16:creationId xmlns:a16="http://schemas.microsoft.com/office/drawing/2014/main" id="{AA0DF31B-1631-A08B-6D03-BDEE3F3B50AC}"/>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737F12BA-4433-001C-3A19-80B510F66C5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F566999-4D55-57F4-4FB1-067A04229CFC}"/>
              </a:ext>
            </a:extLst>
          </p:cNvPr>
          <p:cNvGrpSpPr/>
          <p:nvPr/>
        </p:nvGrpSpPr>
        <p:grpSpPr>
          <a:xfrm>
            <a:off x="3850464" y="2787092"/>
            <a:ext cx="1064340" cy="369332"/>
            <a:chOff x="3647644" y="5421073"/>
            <a:chExt cx="1064340" cy="369332"/>
          </a:xfrm>
        </p:grpSpPr>
        <p:sp>
          <p:nvSpPr>
            <p:cNvPr id="21" name="TextBox 20">
              <a:extLst>
                <a:ext uri="{FF2B5EF4-FFF2-40B4-BE49-F238E27FC236}">
                  <a16:creationId xmlns:a16="http://schemas.microsoft.com/office/drawing/2014/main" id="{123F39ED-8DF6-345C-5A64-195B789D416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6A28FDD6-599E-FD5B-6F25-2E187F03DDB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83E8482-DC5C-3C5E-0C9E-4BCD362DB541}"/>
              </a:ext>
            </a:extLst>
          </p:cNvPr>
          <p:cNvGrpSpPr/>
          <p:nvPr/>
        </p:nvGrpSpPr>
        <p:grpSpPr>
          <a:xfrm>
            <a:off x="4478926" y="2971758"/>
            <a:ext cx="1068643" cy="369332"/>
            <a:chOff x="3647644" y="5359159"/>
            <a:chExt cx="1068643" cy="369332"/>
          </a:xfrm>
        </p:grpSpPr>
        <p:sp>
          <p:nvSpPr>
            <p:cNvPr id="24" name="TextBox 23">
              <a:extLst>
                <a:ext uri="{FF2B5EF4-FFF2-40B4-BE49-F238E27FC236}">
                  <a16:creationId xmlns:a16="http://schemas.microsoft.com/office/drawing/2014/main" id="{ACD10ABB-E6EF-1759-7C1C-D17F052B9EA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514499A2-0E64-A107-FCDF-929E2878D621}"/>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03D7479-67DC-12F8-9412-D303FE975EF0}"/>
              </a:ext>
            </a:extLst>
          </p:cNvPr>
          <p:cNvGrpSpPr/>
          <p:nvPr/>
        </p:nvGrpSpPr>
        <p:grpSpPr>
          <a:xfrm>
            <a:off x="4043065" y="3147391"/>
            <a:ext cx="1076632" cy="369332"/>
            <a:chOff x="2157212" y="5356391"/>
            <a:chExt cx="1076632" cy="369332"/>
          </a:xfrm>
        </p:grpSpPr>
        <p:sp>
          <p:nvSpPr>
            <p:cNvPr id="27" name="TextBox 26">
              <a:extLst>
                <a:ext uri="{FF2B5EF4-FFF2-40B4-BE49-F238E27FC236}">
                  <a16:creationId xmlns:a16="http://schemas.microsoft.com/office/drawing/2014/main" id="{149FB986-A25C-2391-02A7-3BB0C5EB882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9E45C80-ACB5-E206-2483-4EB9945C20F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64A787F-570D-88C8-F6B0-FF01A8390AB0}"/>
              </a:ext>
            </a:extLst>
          </p:cNvPr>
          <p:cNvGrpSpPr/>
          <p:nvPr/>
        </p:nvGrpSpPr>
        <p:grpSpPr>
          <a:xfrm>
            <a:off x="2685479" y="3323936"/>
            <a:ext cx="1076632" cy="369332"/>
            <a:chOff x="2157212" y="5356391"/>
            <a:chExt cx="1076632" cy="369332"/>
          </a:xfrm>
        </p:grpSpPr>
        <p:sp>
          <p:nvSpPr>
            <p:cNvPr id="30" name="TextBox 29">
              <a:extLst>
                <a:ext uri="{FF2B5EF4-FFF2-40B4-BE49-F238E27FC236}">
                  <a16:creationId xmlns:a16="http://schemas.microsoft.com/office/drawing/2014/main" id="{113282D9-D2F8-8A53-7AE0-C9A49DF3096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1A6858AD-FCAA-D2EC-3D19-52755DE0A53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9C2CE975-C348-C70A-AAE9-F251B4F5268B}"/>
              </a:ext>
            </a:extLst>
          </p:cNvPr>
          <p:cNvGrpSpPr/>
          <p:nvPr/>
        </p:nvGrpSpPr>
        <p:grpSpPr>
          <a:xfrm>
            <a:off x="3160152" y="6206924"/>
            <a:ext cx="1076632" cy="369332"/>
            <a:chOff x="2157212" y="5356391"/>
            <a:chExt cx="1076632" cy="369332"/>
          </a:xfrm>
        </p:grpSpPr>
        <p:sp>
          <p:nvSpPr>
            <p:cNvPr id="40" name="TextBox 39">
              <a:extLst>
                <a:ext uri="{FF2B5EF4-FFF2-40B4-BE49-F238E27FC236}">
                  <a16:creationId xmlns:a16="http://schemas.microsoft.com/office/drawing/2014/main" id="{438B1AFA-A696-E45B-4B79-82E64179736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EB83569C-8BF1-A828-D7CC-0C340B290AC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461B5CB-E7F3-D921-BDD3-1ED919D948EF}"/>
              </a:ext>
            </a:extLst>
          </p:cNvPr>
          <p:cNvGrpSpPr/>
          <p:nvPr/>
        </p:nvGrpSpPr>
        <p:grpSpPr>
          <a:xfrm>
            <a:off x="7277344" y="5315893"/>
            <a:ext cx="1076632" cy="369332"/>
            <a:chOff x="2157212" y="5356391"/>
            <a:chExt cx="1076632" cy="369332"/>
          </a:xfrm>
        </p:grpSpPr>
        <p:sp>
          <p:nvSpPr>
            <p:cNvPr id="69" name="TextBox 68">
              <a:extLst>
                <a:ext uri="{FF2B5EF4-FFF2-40B4-BE49-F238E27FC236}">
                  <a16:creationId xmlns:a16="http://schemas.microsoft.com/office/drawing/2014/main" id="{26EF9B07-9A99-C5C9-E5EF-B9EC2BDA979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ED51C2FF-FB03-FF32-D68C-C6B9B27C915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71D2997-1285-FE55-313A-10C44FCD7F4A}"/>
              </a:ext>
            </a:extLst>
          </p:cNvPr>
          <p:cNvGrpSpPr/>
          <p:nvPr/>
        </p:nvGrpSpPr>
        <p:grpSpPr>
          <a:xfrm>
            <a:off x="6215277" y="4215942"/>
            <a:ext cx="1076632" cy="369332"/>
            <a:chOff x="2157212" y="5356391"/>
            <a:chExt cx="1076632" cy="369332"/>
          </a:xfrm>
        </p:grpSpPr>
        <p:sp>
          <p:nvSpPr>
            <p:cNvPr id="72" name="TextBox 71">
              <a:extLst>
                <a:ext uri="{FF2B5EF4-FFF2-40B4-BE49-F238E27FC236}">
                  <a16:creationId xmlns:a16="http://schemas.microsoft.com/office/drawing/2014/main" id="{4AFE0402-7F8E-65A6-C4A4-2DB24DA5F15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43C9E7F8-74BB-AB59-9491-68CE7AEF38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AC72575E-2605-D848-B564-0B7BF0140C4C}"/>
              </a:ext>
            </a:extLst>
          </p:cNvPr>
          <p:cNvSpPr/>
          <p:nvPr/>
        </p:nvSpPr>
        <p:spPr>
          <a:xfrm>
            <a:off x="2878111" y="2518347"/>
            <a:ext cx="801974" cy="184661"/>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F4FB951-042B-4B82-1B1A-EA3A9E7BBE8D}"/>
              </a:ext>
            </a:extLst>
          </p:cNvPr>
          <p:cNvSpPr/>
          <p:nvPr/>
        </p:nvSpPr>
        <p:spPr>
          <a:xfrm>
            <a:off x="2815761" y="3073452"/>
            <a:ext cx="144796" cy="184661"/>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75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right)">
                                      <p:cBhvr>
                                        <p:cTn id="31" dur="500"/>
                                        <p:tgtEl>
                                          <p:spTgt spid="23"/>
                                        </p:tgtEl>
                                      </p:cBhvr>
                                    </p:animEffect>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barn(inVertical)">
                                      <p:cBhvr>
                                        <p:cTn id="35" dur="500"/>
                                        <p:tgtEl>
                                          <p:spTgt spid="7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right)">
                                      <p:cBhvr>
                                        <p:cTn id="40" dur="500"/>
                                        <p:tgtEl>
                                          <p:spTgt spid="26"/>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6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right)">
                                      <p:cBhvr>
                                        <p:cTn id="48" dur="500"/>
                                        <p:tgtEl>
                                          <p:spTgt spid="29"/>
                                        </p:tgtEl>
                                      </p:cBhvr>
                                    </p:animEffect>
                                  </p:childTnLst>
                                </p:cTn>
                              </p:par>
                            </p:childTnLst>
                          </p:cTn>
                        </p:par>
                        <p:par>
                          <p:cTn id="49" fill="hold">
                            <p:stCondLst>
                              <p:cond delay="500"/>
                            </p:stCondLst>
                            <p:childTnLst>
                              <p:par>
                                <p:cTn id="50" presetID="16" presetClass="entr" presetSubtype="21" fill="hold" grpId="0"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barn(inVertical)">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right)">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right)">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wipe(right)">
                                      <p:cBhvr>
                                        <p:cTn id="6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E327B8-8289-A7BC-6941-30B5A4C1BC64}"/>
              </a:ext>
            </a:extLst>
          </p:cNvPr>
          <p:cNvSpPr>
            <a:spLocks noGrp="1"/>
          </p:cNvSpPr>
          <p:nvPr>
            <p:ph type="title"/>
          </p:nvPr>
        </p:nvSpPr>
        <p:spPr/>
        <p:txBody>
          <a:bodyPr anchor="ctr">
            <a:normAutofit/>
          </a:bodyPr>
          <a:lstStyle/>
          <a:p>
            <a:pPr algn="ctr"/>
            <a:r>
              <a:rPr lang="en-US" sz="3200" dirty="0">
                <a:latin typeface="+mn-lt"/>
              </a:rPr>
              <a:t>The </a:t>
            </a:r>
            <a:r>
              <a:rPr lang="en-US" sz="3200" b="1" dirty="0">
                <a:solidFill>
                  <a:srgbClr val="7030A0"/>
                </a:solidFill>
                <a:latin typeface="+mn-lt"/>
              </a:rPr>
              <a:t>Value</a:t>
            </a:r>
            <a:r>
              <a:rPr lang="en-US" sz="3200" dirty="0">
                <a:latin typeface="+mn-lt"/>
              </a:rPr>
              <a:t> of Docstrings</a:t>
            </a:r>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pic>
        <p:nvPicPr>
          <p:cNvPr id="3" name="Picture 2">
            <a:extLst>
              <a:ext uri="{FF2B5EF4-FFF2-40B4-BE49-F238E27FC236}">
                <a16:creationId xmlns:a16="http://schemas.microsoft.com/office/drawing/2014/main" id="{8E4EEAE2-FCF4-4B24-5BDD-992CBCFD2B3D}"/>
              </a:ext>
            </a:extLst>
          </p:cNvPr>
          <p:cNvPicPr>
            <a:picLocks noChangeAspect="1"/>
          </p:cNvPicPr>
          <p:nvPr/>
        </p:nvPicPr>
        <p:blipFill>
          <a:blip r:embed="rId2"/>
          <a:stretch>
            <a:fillRect/>
          </a:stretch>
        </p:blipFill>
        <p:spPr>
          <a:xfrm>
            <a:off x="762476" y="2655963"/>
            <a:ext cx="7619048" cy="2085714"/>
          </a:xfrm>
          <a:prstGeom prst="rect">
            <a:avLst/>
          </a:prstGeom>
        </p:spPr>
      </p:pic>
      <p:sp>
        <p:nvSpPr>
          <p:cNvPr id="31" name="Rectangle 30">
            <a:extLst>
              <a:ext uri="{FF2B5EF4-FFF2-40B4-BE49-F238E27FC236}">
                <a16:creationId xmlns:a16="http://schemas.microsoft.com/office/drawing/2014/main" id="{A8AE576A-BE41-479C-E9AB-B7040127D6DD}"/>
              </a:ext>
            </a:extLst>
          </p:cNvPr>
          <p:cNvSpPr/>
          <p:nvPr/>
        </p:nvSpPr>
        <p:spPr>
          <a:xfrm>
            <a:off x="1259175" y="3729133"/>
            <a:ext cx="5254052" cy="7229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13C3275-722D-0706-1C90-B8644DC0521B}"/>
              </a:ext>
            </a:extLst>
          </p:cNvPr>
          <p:cNvSpPr/>
          <p:nvPr/>
        </p:nvSpPr>
        <p:spPr>
          <a:xfrm>
            <a:off x="1191719" y="2908656"/>
            <a:ext cx="7052872" cy="26845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peech Bubble: Rectangle with Corners Rounded 33">
            <a:extLst>
              <a:ext uri="{FF2B5EF4-FFF2-40B4-BE49-F238E27FC236}">
                <a16:creationId xmlns:a16="http://schemas.microsoft.com/office/drawing/2014/main" id="{961E2126-95F7-AB19-F506-786F39E8B5B5}"/>
              </a:ext>
            </a:extLst>
          </p:cNvPr>
          <p:cNvSpPr/>
          <p:nvPr/>
        </p:nvSpPr>
        <p:spPr>
          <a:xfrm>
            <a:off x="516223" y="5342898"/>
            <a:ext cx="2309423" cy="682052"/>
          </a:xfrm>
          <a:prstGeom prst="wedgeRoundRectCallout">
            <a:avLst>
              <a:gd name="adj1" fmla="val -3332"/>
              <a:gd name="adj2" fmla="val -14958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When you hover over a function name…</a:t>
            </a:r>
          </a:p>
        </p:txBody>
      </p:sp>
      <p:sp>
        <p:nvSpPr>
          <p:cNvPr id="36" name="Speech Bubble: Rectangle with Corners Rounded 35">
            <a:extLst>
              <a:ext uri="{FF2B5EF4-FFF2-40B4-BE49-F238E27FC236}">
                <a16:creationId xmlns:a16="http://schemas.microsoft.com/office/drawing/2014/main" id="{7F713B2D-6E33-5550-E732-E70ACA26920C}"/>
              </a:ext>
            </a:extLst>
          </p:cNvPr>
          <p:cNvSpPr/>
          <p:nvPr/>
        </p:nvSpPr>
        <p:spPr>
          <a:xfrm>
            <a:off x="3912432" y="5293702"/>
            <a:ext cx="3252866" cy="682052"/>
          </a:xfrm>
          <a:prstGeom prst="wedgeRoundRectCallout">
            <a:avLst>
              <a:gd name="adj1" fmla="val -56544"/>
              <a:gd name="adj2" fmla="val -1946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 can get a description of the purpose of the function…</a:t>
            </a:r>
          </a:p>
        </p:txBody>
      </p:sp>
      <p:sp>
        <p:nvSpPr>
          <p:cNvPr id="37" name="Speech Bubble: Rectangle with Corners Rounded 36">
            <a:extLst>
              <a:ext uri="{FF2B5EF4-FFF2-40B4-BE49-F238E27FC236}">
                <a16:creationId xmlns:a16="http://schemas.microsoft.com/office/drawing/2014/main" id="{3605DB7D-7886-BA03-6C1D-79D6AF6C9795}"/>
              </a:ext>
            </a:extLst>
          </p:cNvPr>
          <p:cNvSpPr/>
          <p:nvPr/>
        </p:nvSpPr>
        <p:spPr>
          <a:xfrm>
            <a:off x="4409606" y="1805507"/>
            <a:ext cx="3252866" cy="682052"/>
          </a:xfrm>
          <a:prstGeom prst="wedgeRoundRectCallout">
            <a:avLst>
              <a:gd name="adj1" fmla="val -42258"/>
              <a:gd name="adj2" fmla="val 12074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if you include a </a:t>
            </a:r>
            <a:r>
              <a:rPr lang="en-US" b="1" dirty="0">
                <a:solidFill>
                  <a:srgbClr val="FFFF00"/>
                </a:solidFill>
              </a:rPr>
              <a:t>docstring</a:t>
            </a:r>
            <a:r>
              <a:rPr lang="en-US" dirty="0"/>
              <a:t> in your source code</a:t>
            </a:r>
          </a:p>
        </p:txBody>
      </p:sp>
    </p:spTree>
    <p:extLst>
      <p:ext uri="{BB962C8B-B14F-4D97-AF65-F5344CB8AC3E}">
        <p14:creationId xmlns:p14="http://schemas.microsoft.com/office/powerpoint/2010/main" val="116512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arn(inVertical)">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list_cards.py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a:t>
            </a:fld>
            <a:endParaRPr lang="en-US"/>
          </a:p>
        </p:txBody>
      </p:sp>
      <p:pic>
        <p:nvPicPr>
          <p:cNvPr id="11" name="Picture 10">
            <a:extLst>
              <a:ext uri="{FF2B5EF4-FFF2-40B4-BE49-F238E27FC236}">
                <a16:creationId xmlns:a16="http://schemas.microsoft.com/office/drawing/2014/main" id="{46F9DA50-4C63-D590-F1D9-E6A32D6525E2}"/>
              </a:ext>
            </a:extLst>
          </p:cNvPr>
          <p:cNvPicPr>
            <a:picLocks noChangeAspect="1"/>
          </p:cNvPicPr>
          <p:nvPr/>
        </p:nvPicPr>
        <p:blipFill>
          <a:blip r:embed="rId2"/>
          <a:stretch>
            <a:fillRect/>
          </a:stretch>
        </p:blipFill>
        <p:spPr>
          <a:xfrm>
            <a:off x="4672568" y="2950075"/>
            <a:ext cx="3570763" cy="3263255"/>
          </a:xfrm>
          <a:prstGeom prst="rect">
            <a:avLst/>
          </a:prstGeom>
        </p:spPr>
      </p:pic>
      <p:grpSp>
        <p:nvGrpSpPr>
          <p:cNvPr id="12" name="Group 11">
            <a:extLst>
              <a:ext uri="{FF2B5EF4-FFF2-40B4-BE49-F238E27FC236}">
                <a16:creationId xmlns:a16="http://schemas.microsoft.com/office/drawing/2014/main" id="{6539C8C9-078B-F75B-CF75-CB304A998F85}"/>
              </a:ext>
            </a:extLst>
          </p:cNvPr>
          <p:cNvGrpSpPr/>
          <p:nvPr/>
        </p:nvGrpSpPr>
        <p:grpSpPr>
          <a:xfrm>
            <a:off x="5207328" y="1932612"/>
            <a:ext cx="2501241" cy="523568"/>
            <a:chOff x="3305029" y="378029"/>
            <a:chExt cx="2501241" cy="523568"/>
          </a:xfrm>
        </p:grpSpPr>
        <p:sp>
          <p:nvSpPr>
            <p:cNvPr id="13" name="Rectangle 12">
              <a:extLst>
                <a:ext uri="{FF2B5EF4-FFF2-40B4-BE49-F238E27FC236}">
                  <a16:creationId xmlns:a16="http://schemas.microsoft.com/office/drawing/2014/main" id="{8362AE4F-653F-2BDD-EBB6-7E1383F44917}"/>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F6E1F1-7EF9-7D0A-0562-9AA37C8A05F5}"/>
                </a:ext>
              </a:extLst>
            </p:cNvPr>
            <p:cNvPicPr>
              <a:picLocks noChangeAspect="1"/>
            </p:cNvPicPr>
            <p:nvPr/>
          </p:nvPicPr>
          <p:blipFill>
            <a:blip r:embed="rId3"/>
            <a:stretch>
              <a:fillRect/>
            </a:stretch>
          </p:blipFill>
          <p:spPr>
            <a:xfrm>
              <a:off x="3365868" y="435693"/>
              <a:ext cx="2379563" cy="408240"/>
            </a:xfrm>
            <a:prstGeom prst="rect">
              <a:avLst/>
            </a:prstGeom>
          </p:spPr>
        </p:pic>
      </p:grpSp>
      <p:pic>
        <p:nvPicPr>
          <p:cNvPr id="17" name="Picture 16">
            <a:extLst>
              <a:ext uri="{FF2B5EF4-FFF2-40B4-BE49-F238E27FC236}">
                <a16:creationId xmlns:a16="http://schemas.microsoft.com/office/drawing/2014/main" id="{F427C3C8-EDC0-9CF4-3520-B0BE4D8FFFC6}"/>
              </a:ext>
            </a:extLst>
          </p:cNvPr>
          <p:cNvPicPr>
            <a:picLocks noChangeAspect="1"/>
          </p:cNvPicPr>
          <p:nvPr/>
        </p:nvPicPr>
        <p:blipFill>
          <a:blip r:embed="rId4"/>
          <a:stretch>
            <a:fillRect/>
          </a:stretch>
        </p:blipFill>
        <p:spPr>
          <a:xfrm>
            <a:off x="448450" y="1485133"/>
            <a:ext cx="3969204" cy="5007741"/>
          </a:xfrm>
          <a:prstGeom prst="rect">
            <a:avLst/>
          </a:prstGeom>
        </p:spPr>
      </p:pic>
    </p:spTree>
    <p:extLst>
      <p:ext uri="{BB962C8B-B14F-4D97-AF65-F5344CB8AC3E}">
        <p14:creationId xmlns:p14="http://schemas.microsoft.com/office/powerpoint/2010/main" val="1695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39BC1-B160-BD31-67C0-ACB31B5E78D9}"/>
              </a:ext>
            </a:extLst>
          </p:cNvPr>
          <p:cNvPicPr>
            <a:picLocks noChangeAspect="1"/>
          </p:cNvPicPr>
          <p:nvPr/>
        </p:nvPicPr>
        <p:blipFill>
          <a:blip r:embed="rId2"/>
          <a:stretch>
            <a:fillRect/>
          </a:stretch>
        </p:blipFill>
        <p:spPr>
          <a:xfrm>
            <a:off x="1545577" y="1515525"/>
            <a:ext cx="6438269" cy="5187728"/>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14</a:t>
            </a:fld>
            <a:endParaRPr lang="en-US"/>
          </a:p>
        </p:txBody>
      </p:sp>
      <p:grpSp>
        <p:nvGrpSpPr>
          <p:cNvPr id="8" name="Group 7">
            <a:extLst>
              <a:ext uri="{FF2B5EF4-FFF2-40B4-BE49-F238E27FC236}">
                <a16:creationId xmlns:a16="http://schemas.microsoft.com/office/drawing/2014/main" id="{61C54F25-A748-E1E7-21F3-00842DB3FC03}"/>
              </a:ext>
            </a:extLst>
          </p:cNvPr>
          <p:cNvGrpSpPr/>
          <p:nvPr/>
        </p:nvGrpSpPr>
        <p:grpSpPr>
          <a:xfrm>
            <a:off x="2738736" y="5874082"/>
            <a:ext cx="1076632" cy="369332"/>
            <a:chOff x="4968362" y="2079211"/>
            <a:chExt cx="1076632" cy="369332"/>
          </a:xfrm>
        </p:grpSpPr>
        <p:cxnSp>
          <p:nvCxnSpPr>
            <p:cNvPr id="9" name="Straight Arrow Connector 8">
              <a:extLst>
                <a:ext uri="{FF2B5EF4-FFF2-40B4-BE49-F238E27FC236}">
                  <a16:creationId xmlns:a16="http://schemas.microsoft.com/office/drawing/2014/main" id="{1676D25F-7311-B4E3-3964-87803174B34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0BD51A-B2B3-DA4F-A283-DDD1F823C2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F53CF92F-E9D3-DF8A-7E0F-12F8296F4DCD}"/>
              </a:ext>
            </a:extLst>
          </p:cNvPr>
          <p:cNvGrpSpPr/>
          <p:nvPr/>
        </p:nvGrpSpPr>
        <p:grpSpPr>
          <a:xfrm>
            <a:off x="4172853" y="6058748"/>
            <a:ext cx="1076632" cy="369332"/>
            <a:chOff x="4704120" y="2356972"/>
            <a:chExt cx="1076632" cy="369332"/>
          </a:xfrm>
        </p:grpSpPr>
        <p:cxnSp>
          <p:nvCxnSpPr>
            <p:cNvPr id="12" name="Straight Arrow Connector 11">
              <a:extLst>
                <a:ext uri="{FF2B5EF4-FFF2-40B4-BE49-F238E27FC236}">
                  <a16:creationId xmlns:a16="http://schemas.microsoft.com/office/drawing/2014/main" id="{E4BC452E-5DE8-CED8-0A15-2FD87447EC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84722A6-285E-47EE-678F-2CD95D8B6C8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F145DCCB-9686-412A-DDC0-683EC501BD54}"/>
              </a:ext>
            </a:extLst>
          </p:cNvPr>
          <p:cNvGrpSpPr/>
          <p:nvPr/>
        </p:nvGrpSpPr>
        <p:grpSpPr>
          <a:xfrm>
            <a:off x="3650653" y="1821996"/>
            <a:ext cx="1068643" cy="369332"/>
            <a:chOff x="3647644" y="4910075"/>
            <a:chExt cx="1068643" cy="369332"/>
          </a:xfrm>
        </p:grpSpPr>
        <p:sp>
          <p:nvSpPr>
            <p:cNvPr id="15" name="TextBox 14">
              <a:extLst>
                <a:ext uri="{FF2B5EF4-FFF2-40B4-BE49-F238E27FC236}">
                  <a16:creationId xmlns:a16="http://schemas.microsoft.com/office/drawing/2014/main" id="{93D221E4-18E8-0EBC-A9E5-DEB8535034F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5C3D5D47-179D-9A7E-BFC3-D0D2F88958F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781BC32-793B-066D-987E-8C7DE551FF10}"/>
              </a:ext>
            </a:extLst>
          </p:cNvPr>
          <p:cNvGrpSpPr/>
          <p:nvPr/>
        </p:nvGrpSpPr>
        <p:grpSpPr>
          <a:xfrm>
            <a:off x="3252131" y="6247492"/>
            <a:ext cx="1064340" cy="369332"/>
            <a:chOff x="3647644" y="5421073"/>
            <a:chExt cx="1064340" cy="369332"/>
          </a:xfrm>
        </p:grpSpPr>
        <p:sp>
          <p:nvSpPr>
            <p:cNvPr id="18" name="TextBox 17">
              <a:extLst>
                <a:ext uri="{FF2B5EF4-FFF2-40B4-BE49-F238E27FC236}">
                  <a16:creationId xmlns:a16="http://schemas.microsoft.com/office/drawing/2014/main" id="{92BD37D9-9B11-8DAD-A665-3E647F29A73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4DC3D05C-CCBD-0D1E-B2AB-B14E86AB1AF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D18EBD6-CFD9-68AB-AC5A-A3E5D245BA6F}"/>
              </a:ext>
            </a:extLst>
          </p:cNvPr>
          <p:cNvGrpSpPr/>
          <p:nvPr/>
        </p:nvGrpSpPr>
        <p:grpSpPr>
          <a:xfrm>
            <a:off x="4665099" y="4408546"/>
            <a:ext cx="1068643" cy="369332"/>
            <a:chOff x="3647644" y="5359159"/>
            <a:chExt cx="1068643" cy="369332"/>
          </a:xfrm>
        </p:grpSpPr>
        <p:sp>
          <p:nvSpPr>
            <p:cNvPr id="21" name="TextBox 20">
              <a:extLst>
                <a:ext uri="{FF2B5EF4-FFF2-40B4-BE49-F238E27FC236}">
                  <a16:creationId xmlns:a16="http://schemas.microsoft.com/office/drawing/2014/main" id="{39524328-002E-82BE-61B3-B980D2565325}"/>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3848B17F-7FF3-37C3-7D5F-3B1B485188B1}"/>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B8A540D-2275-5A00-9D71-4A9087944AB4}"/>
              </a:ext>
            </a:extLst>
          </p:cNvPr>
          <p:cNvGrpSpPr/>
          <p:nvPr/>
        </p:nvGrpSpPr>
        <p:grpSpPr>
          <a:xfrm>
            <a:off x="4843819" y="4953452"/>
            <a:ext cx="1076632" cy="369332"/>
            <a:chOff x="2157212" y="5356391"/>
            <a:chExt cx="1076632" cy="369332"/>
          </a:xfrm>
        </p:grpSpPr>
        <p:sp>
          <p:nvSpPr>
            <p:cNvPr id="24" name="TextBox 23">
              <a:extLst>
                <a:ext uri="{FF2B5EF4-FFF2-40B4-BE49-F238E27FC236}">
                  <a16:creationId xmlns:a16="http://schemas.microsoft.com/office/drawing/2014/main" id="{C3E1CBAC-82AD-8CF8-3FEE-070465D841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DAA5A0E0-E017-7274-585E-E7A3A3D9CF3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A45C346-5A7A-24BD-14CF-DCA2B76174F4}"/>
              </a:ext>
            </a:extLst>
          </p:cNvPr>
          <p:cNvGrpSpPr/>
          <p:nvPr/>
        </p:nvGrpSpPr>
        <p:grpSpPr>
          <a:xfrm>
            <a:off x="4461981" y="5135324"/>
            <a:ext cx="1076632" cy="369332"/>
            <a:chOff x="2157212" y="5356391"/>
            <a:chExt cx="1076632" cy="369332"/>
          </a:xfrm>
        </p:grpSpPr>
        <p:sp>
          <p:nvSpPr>
            <p:cNvPr id="27" name="TextBox 26">
              <a:extLst>
                <a:ext uri="{FF2B5EF4-FFF2-40B4-BE49-F238E27FC236}">
                  <a16:creationId xmlns:a16="http://schemas.microsoft.com/office/drawing/2014/main" id="{06096D8A-37A7-5E02-F700-9794D5F9ED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412F30D4-9281-7949-82FC-9C2607F73D4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DD81511-2154-4166-ED9B-C5679AF9C57D}"/>
              </a:ext>
            </a:extLst>
          </p:cNvPr>
          <p:cNvGrpSpPr/>
          <p:nvPr/>
        </p:nvGrpSpPr>
        <p:grpSpPr>
          <a:xfrm>
            <a:off x="3331231" y="6416834"/>
            <a:ext cx="1076632" cy="369332"/>
            <a:chOff x="2157212" y="5356391"/>
            <a:chExt cx="1076632" cy="369332"/>
          </a:xfrm>
        </p:grpSpPr>
        <p:sp>
          <p:nvSpPr>
            <p:cNvPr id="30" name="TextBox 29">
              <a:extLst>
                <a:ext uri="{FF2B5EF4-FFF2-40B4-BE49-F238E27FC236}">
                  <a16:creationId xmlns:a16="http://schemas.microsoft.com/office/drawing/2014/main" id="{AA0CAB0C-43A8-A119-34BA-285180A29EA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44BD08ED-535B-D4B0-D980-1FA2D6783B0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44B412E-F038-1EC0-DF7F-A3BD18A0DEF5}"/>
              </a:ext>
            </a:extLst>
          </p:cNvPr>
          <p:cNvGrpSpPr/>
          <p:nvPr/>
        </p:nvGrpSpPr>
        <p:grpSpPr>
          <a:xfrm>
            <a:off x="4629497" y="4767268"/>
            <a:ext cx="1076632" cy="369332"/>
            <a:chOff x="2157212" y="5356391"/>
            <a:chExt cx="1076632" cy="369332"/>
          </a:xfrm>
        </p:grpSpPr>
        <p:sp>
          <p:nvSpPr>
            <p:cNvPr id="33" name="TextBox 32">
              <a:extLst>
                <a:ext uri="{FF2B5EF4-FFF2-40B4-BE49-F238E27FC236}">
                  <a16:creationId xmlns:a16="http://schemas.microsoft.com/office/drawing/2014/main" id="{F75A6CED-B8F6-F9AD-88FD-5914A850C3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FD2BA68A-CB88-6A92-2BC3-99CCB3E8FD9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137A296-8295-8E0B-270C-81453C78F517}"/>
              </a:ext>
            </a:extLst>
          </p:cNvPr>
          <p:cNvGrpSpPr/>
          <p:nvPr/>
        </p:nvGrpSpPr>
        <p:grpSpPr>
          <a:xfrm>
            <a:off x="5113362" y="3655912"/>
            <a:ext cx="1076632" cy="369332"/>
            <a:chOff x="2157212" y="5356391"/>
            <a:chExt cx="1076632" cy="369332"/>
          </a:xfrm>
        </p:grpSpPr>
        <p:sp>
          <p:nvSpPr>
            <p:cNvPr id="36" name="TextBox 35">
              <a:extLst>
                <a:ext uri="{FF2B5EF4-FFF2-40B4-BE49-F238E27FC236}">
                  <a16:creationId xmlns:a16="http://schemas.microsoft.com/office/drawing/2014/main" id="{8E287458-6E97-3031-9935-7EDFFAF8C4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D7B0E19-14E3-5F53-07B6-9A6C929430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04E2A3F-16C3-E12E-96AC-1147D6989CB5}"/>
              </a:ext>
            </a:extLst>
          </p:cNvPr>
          <p:cNvGrpSpPr/>
          <p:nvPr/>
        </p:nvGrpSpPr>
        <p:grpSpPr>
          <a:xfrm>
            <a:off x="4718510" y="1934533"/>
            <a:ext cx="2501241" cy="523568"/>
            <a:chOff x="3305029" y="378029"/>
            <a:chExt cx="2501241" cy="523568"/>
          </a:xfrm>
        </p:grpSpPr>
        <p:sp>
          <p:nvSpPr>
            <p:cNvPr id="39" name="Rectangle 38">
              <a:extLst>
                <a:ext uri="{FF2B5EF4-FFF2-40B4-BE49-F238E27FC236}">
                  <a16:creationId xmlns:a16="http://schemas.microsoft.com/office/drawing/2014/main" id="{039470F8-1CFE-A10C-64B6-848FBB323632}"/>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86F44BA6-2A93-4D82-15A1-E1034958160E}"/>
                </a:ext>
              </a:extLst>
            </p:cNvPr>
            <p:cNvPicPr>
              <a:picLocks noChangeAspect="1"/>
            </p:cNvPicPr>
            <p:nvPr/>
          </p:nvPicPr>
          <p:blipFill>
            <a:blip r:embed="rId3"/>
            <a:stretch>
              <a:fillRect/>
            </a:stretch>
          </p:blipFill>
          <p:spPr>
            <a:xfrm>
              <a:off x="3365868" y="435693"/>
              <a:ext cx="2379563" cy="408240"/>
            </a:xfrm>
            <a:prstGeom prst="rect">
              <a:avLst/>
            </a:prstGeom>
          </p:spPr>
        </p:pic>
      </p:grpSp>
    </p:spTree>
    <p:extLst>
      <p:ext uri="{BB962C8B-B14F-4D97-AF65-F5344CB8AC3E}">
        <p14:creationId xmlns:p14="http://schemas.microsoft.com/office/powerpoint/2010/main" val="288324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right)">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right)">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right)">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15</a:t>
            </a:fld>
            <a:endParaRPr lang="en-US"/>
          </a:p>
        </p:txBody>
      </p:sp>
      <p:pic>
        <p:nvPicPr>
          <p:cNvPr id="5" name="Picture 4">
            <a:extLst>
              <a:ext uri="{FF2B5EF4-FFF2-40B4-BE49-F238E27FC236}">
                <a16:creationId xmlns:a16="http://schemas.microsoft.com/office/drawing/2014/main" id="{7B0781DE-7951-E9EA-FBD1-F293E3A1631C}"/>
              </a:ext>
            </a:extLst>
          </p:cNvPr>
          <p:cNvPicPr>
            <a:picLocks noChangeAspect="1"/>
          </p:cNvPicPr>
          <p:nvPr/>
        </p:nvPicPr>
        <p:blipFill>
          <a:blip r:embed="rId2"/>
          <a:stretch>
            <a:fillRect/>
          </a:stretch>
        </p:blipFill>
        <p:spPr>
          <a:xfrm>
            <a:off x="469630" y="1574951"/>
            <a:ext cx="3885013" cy="4952865"/>
          </a:xfrm>
          <a:prstGeom prst="rect">
            <a:avLst/>
          </a:prstGeom>
        </p:spPr>
      </p:pic>
      <p:sp>
        <p:nvSpPr>
          <p:cNvPr id="15" name="Rectangle 14">
            <a:extLst>
              <a:ext uri="{FF2B5EF4-FFF2-40B4-BE49-F238E27FC236}">
                <a16:creationId xmlns:a16="http://schemas.microsoft.com/office/drawing/2014/main" id="{A59171D8-8276-DFB2-A91A-1EC4E6B81051}"/>
              </a:ext>
            </a:extLst>
          </p:cNvPr>
          <p:cNvSpPr/>
          <p:nvPr/>
        </p:nvSpPr>
        <p:spPr>
          <a:xfrm>
            <a:off x="2051750" y="1730245"/>
            <a:ext cx="2136097" cy="202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9A3902-3FFD-4B4B-C086-0756F3064D79}"/>
              </a:ext>
            </a:extLst>
          </p:cNvPr>
          <p:cNvSpPr/>
          <p:nvPr/>
        </p:nvSpPr>
        <p:spPr>
          <a:xfrm>
            <a:off x="2051750" y="5600205"/>
            <a:ext cx="2136097" cy="202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D132AD-2324-CE2C-1DB5-BE0D9DA997D7}"/>
              </a:ext>
            </a:extLst>
          </p:cNvPr>
          <p:cNvSpPr/>
          <p:nvPr/>
        </p:nvSpPr>
        <p:spPr>
          <a:xfrm>
            <a:off x="2051750" y="2433695"/>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18A4A7-A910-275E-60B5-2CE20F45CE68}"/>
              </a:ext>
            </a:extLst>
          </p:cNvPr>
          <p:cNvSpPr/>
          <p:nvPr/>
        </p:nvSpPr>
        <p:spPr>
          <a:xfrm>
            <a:off x="2051750" y="5802572"/>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46669C-6BDE-D5CC-1EC1-7C9B0965731C}"/>
              </a:ext>
            </a:extLst>
          </p:cNvPr>
          <p:cNvPicPr>
            <a:picLocks noChangeAspect="1"/>
          </p:cNvPicPr>
          <p:nvPr/>
        </p:nvPicPr>
        <p:blipFill>
          <a:blip r:embed="rId3"/>
          <a:stretch>
            <a:fillRect/>
          </a:stretch>
        </p:blipFill>
        <p:spPr>
          <a:xfrm>
            <a:off x="4566929" y="1822425"/>
            <a:ext cx="4107441" cy="611270"/>
          </a:xfrm>
          <a:prstGeom prst="rect">
            <a:avLst/>
          </a:prstGeom>
          <a:ln w="28575">
            <a:noFill/>
          </a:ln>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45E66C4B-FC7D-B975-CB3B-763F905074F8}"/>
              </a:ext>
            </a:extLst>
          </p:cNvPr>
          <p:cNvPicPr>
            <a:picLocks noChangeAspect="1"/>
          </p:cNvPicPr>
          <p:nvPr/>
        </p:nvPicPr>
        <p:blipFill>
          <a:blip r:embed="rId4"/>
          <a:stretch>
            <a:fillRect/>
          </a:stretch>
        </p:blipFill>
        <p:spPr>
          <a:xfrm>
            <a:off x="4480491" y="3202819"/>
            <a:ext cx="4280316" cy="543811"/>
          </a:xfrm>
          <a:prstGeom prst="rect">
            <a:avLst/>
          </a:prstGeom>
        </p:spPr>
      </p:pic>
      <p:sp>
        <p:nvSpPr>
          <p:cNvPr id="19" name="Rectangle 18">
            <a:extLst>
              <a:ext uri="{FF2B5EF4-FFF2-40B4-BE49-F238E27FC236}">
                <a16:creationId xmlns:a16="http://schemas.microsoft.com/office/drawing/2014/main" id="{9EAEDDF5-95A4-3C3A-FCC5-8FAD74FCD0C5}"/>
              </a:ext>
            </a:extLst>
          </p:cNvPr>
          <p:cNvSpPr/>
          <p:nvPr/>
        </p:nvSpPr>
        <p:spPr>
          <a:xfrm>
            <a:off x="5778708" y="3372786"/>
            <a:ext cx="359764" cy="373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846824-A6C5-0B89-2D55-480C775D41A1}"/>
              </a:ext>
            </a:extLst>
          </p:cNvPr>
          <p:cNvSpPr/>
          <p:nvPr/>
        </p:nvSpPr>
        <p:spPr>
          <a:xfrm>
            <a:off x="8044721" y="3372787"/>
            <a:ext cx="359764" cy="3738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2D2A12-C279-71ED-0404-1D618E789167}"/>
              </a:ext>
            </a:extLst>
          </p:cNvPr>
          <p:cNvSpPr/>
          <p:nvPr/>
        </p:nvSpPr>
        <p:spPr>
          <a:xfrm>
            <a:off x="7189352" y="3370368"/>
            <a:ext cx="359764" cy="3738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1AF991-CB6C-7A21-FE09-25637ABFB076}"/>
              </a:ext>
            </a:extLst>
          </p:cNvPr>
          <p:cNvSpPr/>
          <p:nvPr/>
        </p:nvSpPr>
        <p:spPr>
          <a:xfrm>
            <a:off x="8405126" y="3375444"/>
            <a:ext cx="359764" cy="36876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49C383C2-2617-77F2-34B3-88F50E928566}"/>
              </a:ext>
            </a:extLst>
          </p:cNvPr>
          <p:cNvCxnSpPr>
            <a:stCxn id="19" idx="2"/>
            <a:endCxn id="20" idx="2"/>
          </p:cNvCxnSpPr>
          <p:nvPr/>
        </p:nvCxnSpPr>
        <p:spPr>
          <a:xfrm rot="16200000" flipH="1">
            <a:off x="7091596" y="2613622"/>
            <a:ext cx="12700" cy="2266013"/>
          </a:xfrm>
          <a:prstGeom prst="bentConnector3">
            <a:avLst>
              <a:gd name="adj1" fmla="val 180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6B3C4EA-E5A4-BCE3-24E2-676967DD0C8A}"/>
              </a:ext>
            </a:extLst>
          </p:cNvPr>
          <p:cNvCxnSpPr>
            <a:cxnSpLocks/>
            <a:stCxn id="21" idx="2"/>
            <a:endCxn id="22" idx="2"/>
          </p:cNvCxnSpPr>
          <p:nvPr/>
        </p:nvCxnSpPr>
        <p:spPr>
          <a:xfrm rot="16200000" flipH="1">
            <a:off x="7977121" y="3136323"/>
            <a:ext cx="12700" cy="1215774"/>
          </a:xfrm>
          <a:prstGeom prst="bentConnector3">
            <a:avLst>
              <a:gd name="adj1" fmla="val 315737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0482C3B9-994F-F882-0979-669667CD7A45}"/>
              </a:ext>
            </a:extLst>
          </p:cNvPr>
          <p:cNvPicPr>
            <a:picLocks noChangeAspect="1"/>
          </p:cNvPicPr>
          <p:nvPr/>
        </p:nvPicPr>
        <p:blipFill>
          <a:blip r:embed="rId5"/>
          <a:stretch>
            <a:fillRect/>
          </a:stretch>
        </p:blipFill>
        <p:spPr>
          <a:xfrm>
            <a:off x="4681822" y="4696429"/>
            <a:ext cx="3885013" cy="927949"/>
          </a:xfrm>
          <a:prstGeom prst="rect">
            <a:avLst/>
          </a:prstGeom>
        </p:spPr>
      </p:pic>
      <p:sp>
        <p:nvSpPr>
          <p:cNvPr id="3" name="TextBox 2">
            <a:extLst>
              <a:ext uri="{FF2B5EF4-FFF2-40B4-BE49-F238E27FC236}">
                <a16:creationId xmlns:a16="http://schemas.microsoft.com/office/drawing/2014/main" id="{600E956A-27F4-D10D-C351-7F6B3F537E4A}"/>
              </a:ext>
            </a:extLst>
          </p:cNvPr>
          <p:cNvSpPr txBox="1"/>
          <p:nvPr/>
        </p:nvSpPr>
        <p:spPr>
          <a:xfrm>
            <a:off x="5805878" y="5802572"/>
            <a:ext cx="1304144" cy="584775"/>
          </a:xfrm>
          <a:prstGeom prst="rect">
            <a:avLst/>
          </a:prstGeom>
          <a:noFill/>
        </p:spPr>
        <p:txBody>
          <a:bodyPr wrap="square" rtlCol="0">
            <a:spAutoFit/>
          </a:bodyPr>
          <a:lstStyle/>
          <a:p>
            <a:pPr algn="ctr"/>
            <a:r>
              <a:rPr lang="en-US" sz="3200" b="1" dirty="0">
                <a:solidFill>
                  <a:srgbClr val="FF0000"/>
                </a:solidFill>
                <a:sym typeface="Wingdings" panose="05000000000000000000" pitchFamily="2" charset="2"/>
              </a:rPr>
              <a:t></a:t>
            </a:r>
            <a:endParaRPr lang="en-US" sz="3200" b="1" dirty="0">
              <a:solidFill>
                <a:srgbClr val="FF0000"/>
              </a:solidFill>
            </a:endParaRPr>
          </a:p>
        </p:txBody>
      </p:sp>
    </p:spTree>
    <p:extLst>
      <p:ext uri="{BB962C8B-B14F-4D97-AF65-F5344CB8AC3E}">
        <p14:creationId xmlns:p14="http://schemas.microsoft.com/office/powerpoint/2010/main" val="3630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up)">
                                      <p:cBhvr>
                                        <p:cTn id="44" dur="500"/>
                                        <p:tgtEl>
                                          <p:spTgt spid="21"/>
                                        </p:tgtEl>
                                      </p:cBhvr>
                                    </p:animEffect>
                                  </p:childTnLst>
                                </p:cTn>
                              </p:par>
                            </p:childTnLst>
                          </p:cTn>
                        </p:par>
                        <p:par>
                          <p:cTn id="45" fill="hold">
                            <p:stCondLst>
                              <p:cond delay="1000"/>
                            </p:stCondLst>
                            <p:childTnLst>
                              <p:par>
                                <p:cTn id="46" presetID="22" presetClass="entr" presetSubtype="1"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500"/>
                                        <p:tgtEl>
                                          <p:spTgt spid="22"/>
                                        </p:tgtEl>
                                      </p:cBhvr>
                                    </p:animEffect>
                                  </p:childTnLst>
                                </p:cTn>
                              </p:par>
                            </p:childTnLst>
                          </p:cTn>
                        </p:par>
                        <p:par>
                          <p:cTn id="49" fill="hold">
                            <p:stCondLst>
                              <p:cond delay="1500"/>
                            </p:stCondLst>
                            <p:childTnLst>
                              <p:par>
                                <p:cTn id="50" presetID="16" presetClass="entr" presetSubtype="21"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up)">
                                      <p:cBhvr>
                                        <p:cTn id="62" dur="500"/>
                                        <p:tgtEl>
                                          <p:spTgt spid="32"/>
                                        </p:tgtEl>
                                      </p:cBhvr>
                                    </p:animEffect>
                                  </p:childTnLst>
                                </p:cTn>
                              </p:par>
                            </p:childTnLst>
                          </p:cTn>
                        </p:par>
                        <p:par>
                          <p:cTn id="63" fill="hold">
                            <p:stCondLst>
                              <p:cond delay="500"/>
                            </p:stCondLst>
                            <p:childTnLst>
                              <p:par>
                                <p:cTn id="64" presetID="2" presetClass="entr" presetSubtype="4"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ppt_x"/>
                                          </p:val>
                                        </p:tav>
                                        <p:tav tm="100000">
                                          <p:val>
                                            <p:strVal val="#ppt_x"/>
                                          </p:val>
                                        </p:tav>
                                      </p:tavLst>
                                    </p:anim>
                                    <p:anim calcmode="lin" valueType="num">
                                      <p:cBhvr additive="base">
                                        <p:cTn id="6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Random… but no repeats?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How can we get a set of random numbers where no number is repeated until </a:t>
            </a:r>
            <a:r>
              <a:rPr lang="en-US" sz="2400" b="1" i="1" dirty="0"/>
              <a:t>all</a:t>
            </a:r>
            <a:r>
              <a:rPr lang="en-US" sz="2400" dirty="0"/>
              <a:t> numbers are picked </a:t>
            </a:r>
            <a:r>
              <a:rPr lang="en-US" sz="2400" u="sng" dirty="0"/>
              <a:t>at least once</a:t>
            </a:r>
            <a:r>
              <a:rPr lang="en-US" sz="2400" dirty="0"/>
              <a:t>?</a:t>
            </a:r>
            <a:endParaRPr lang="en-US" sz="2400" b="1" dirty="0">
              <a:solidFill>
                <a:srgbClr val="FF0000"/>
              </a:solidFill>
            </a:endParaRPr>
          </a:p>
          <a:p>
            <a:pPr>
              <a:spcBef>
                <a:spcPts val="0"/>
              </a:spcBef>
              <a:spcAft>
                <a:spcPts val="1200"/>
              </a:spcAft>
            </a:pPr>
            <a:r>
              <a:rPr lang="en-US" sz="2400" dirty="0"/>
              <a:t>Can we flag that a particular card # has already been dealt, and therefore not deal that card again?</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pic>
        <p:nvPicPr>
          <p:cNvPr id="8" name="Picture 7"/>
          <p:cNvPicPr>
            <a:picLocks noChangeAspect="1"/>
          </p:cNvPicPr>
          <p:nvPr/>
        </p:nvPicPr>
        <p:blipFill>
          <a:blip r:embed="rId2"/>
          <a:stretch>
            <a:fillRect/>
          </a:stretch>
        </p:blipFill>
        <p:spPr>
          <a:xfrm>
            <a:off x="1104374" y="3759973"/>
            <a:ext cx="6933638" cy="2101759"/>
          </a:xfrm>
          <a:prstGeom prst="rect">
            <a:avLst/>
          </a:prstGeom>
        </p:spPr>
      </p:pic>
    </p:spTree>
    <p:extLst>
      <p:ext uri="{BB962C8B-B14F-4D97-AF65-F5344CB8AC3E}">
        <p14:creationId xmlns:p14="http://schemas.microsoft.com/office/powerpoint/2010/main" val="759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Instrumenting Your Code</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Instrumenting code is the process of taking accurate </a:t>
            </a:r>
            <a:r>
              <a:rPr lang="en-US" sz="2400" b="1" dirty="0"/>
              <a:t>timings</a:t>
            </a:r>
            <a:r>
              <a:rPr lang="en-US" sz="2400" dirty="0"/>
              <a:t> of the runtime performance of key algorithms within the program</a:t>
            </a:r>
          </a:p>
          <a:p>
            <a:pPr>
              <a:spcBef>
                <a:spcPts val="0"/>
              </a:spcBef>
              <a:spcAft>
                <a:spcPts val="1200"/>
              </a:spcAft>
            </a:pPr>
            <a:r>
              <a:rPr lang="en-US" sz="2400" dirty="0"/>
              <a:t>Python provides a </a:t>
            </a:r>
            <a:r>
              <a:rPr lang="en-US" sz="2400" b="1" dirty="0">
                <a:solidFill>
                  <a:srgbClr val="00B050"/>
                </a:solidFill>
              </a:rPr>
              <a:t>time</a:t>
            </a:r>
            <a:r>
              <a:rPr lang="en-US" sz="2400" b="1" dirty="0">
                <a:solidFill>
                  <a:srgbClr val="0070C0"/>
                </a:solidFill>
              </a:rPr>
              <a:t> </a:t>
            </a:r>
            <a:r>
              <a:rPr lang="en-US" sz="2400" dirty="0"/>
              <a:t>object that can measure the current CPU time of a running process to the nearest millisecond (1/1000</a:t>
            </a:r>
            <a:r>
              <a:rPr lang="en-US" sz="2400" baseline="30000" dirty="0"/>
              <a:t>th</a:t>
            </a:r>
            <a:r>
              <a:rPr lang="en-US" sz="2400" dirty="0"/>
              <a:t> of a second) which is sufficient in most situations</a:t>
            </a:r>
          </a:p>
          <a:p>
            <a:pPr>
              <a:spcBef>
                <a:spcPts val="0"/>
              </a:spcBef>
              <a:spcAft>
                <a:spcPts val="1200"/>
              </a:spcAft>
            </a:pPr>
            <a:r>
              <a:rPr lang="en-US" sz="2400" dirty="0"/>
              <a:t>We bracket the code under analysis by measuring the clock immediately </a:t>
            </a:r>
            <a:r>
              <a:rPr lang="en-US" sz="2400" b="1" i="1" dirty="0">
                <a:solidFill>
                  <a:srgbClr val="7030A0"/>
                </a:solidFill>
              </a:rPr>
              <a:t>before</a:t>
            </a:r>
            <a:r>
              <a:rPr lang="en-US" sz="2400" dirty="0"/>
              <a:t> the start and again </a:t>
            </a:r>
            <a:r>
              <a:rPr lang="en-US" sz="2400" b="1" i="1" dirty="0">
                <a:solidFill>
                  <a:srgbClr val="7030A0"/>
                </a:solidFill>
              </a:rPr>
              <a:t>after</a:t>
            </a:r>
            <a:r>
              <a:rPr lang="en-US" sz="2400" dirty="0"/>
              <a:t> the end</a:t>
            </a:r>
            <a:r>
              <a:rPr lang="en-US" sz="2400" i="1" dirty="0"/>
              <a:t> </a:t>
            </a:r>
            <a:r>
              <a:rPr lang="en-US" sz="2400" dirty="0"/>
              <a:t>of the algorithm to calculate the </a:t>
            </a:r>
            <a:r>
              <a:rPr lang="en-US" sz="2400" b="1" dirty="0">
                <a:solidFill>
                  <a:srgbClr val="FF0000"/>
                </a:solidFill>
              </a:rPr>
              <a:t>elapsed</a:t>
            </a:r>
            <a:r>
              <a:rPr lang="en-US" sz="2400" dirty="0"/>
              <a:t> time</a:t>
            </a:r>
          </a:p>
          <a:p>
            <a:pPr>
              <a:spcBef>
                <a:spcPts val="0"/>
              </a:spcBef>
              <a:spcAft>
                <a:spcPts val="1200"/>
              </a:spcAft>
            </a:pPr>
            <a:r>
              <a:rPr lang="en-US" sz="2400" dirty="0"/>
              <a:t>Careful tracking of code timings will provide objective empirical evidence if changes to algorithms and/or data structures are indeed making the program more efficient</a:t>
            </a:r>
          </a:p>
          <a:p>
            <a:pPr>
              <a:spcBef>
                <a:spcPts val="0"/>
              </a:spcBef>
              <a:spcAft>
                <a:spcPts val="1200"/>
              </a:spcAft>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17</a:t>
            </a:fld>
            <a:endParaRPr lang="en-US" dirty="0"/>
          </a:p>
        </p:txBody>
      </p:sp>
      <p:pic>
        <p:nvPicPr>
          <p:cNvPr id="8" name="Picture 7">
            <a:extLst>
              <a:ext uri="{FF2B5EF4-FFF2-40B4-BE49-F238E27FC236}">
                <a16:creationId xmlns:a16="http://schemas.microsoft.com/office/drawing/2014/main" id="{452A7A5C-3DF7-AEE9-08D2-A0E84728DAD1}"/>
              </a:ext>
            </a:extLst>
          </p:cNvPr>
          <p:cNvPicPr>
            <a:picLocks noChangeAspect="1"/>
          </p:cNvPicPr>
          <p:nvPr/>
        </p:nvPicPr>
        <p:blipFill>
          <a:blip r:embed="rId3"/>
          <a:stretch>
            <a:fillRect/>
          </a:stretch>
        </p:blipFill>
        <p:spPr>
          <a:xfrm>
            <a:off x="7110017" y="518383"/>
            <a:ext cx="1209524" cy="101904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1262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3B35CA-D3DB-ADA6-6129-485FBB4DAC66}"/>
              </a:ext>
            </a:extLst>
          </p:cNvPr>
          <p:cNvPicPr>
            <a:picLocks noChangeAspect="1"/>
          </p:cNvPicPr>
          <p:nvPr/>
        </p:nvPicPr>
        <p:blipFill>
          <a:blip r:embed="rId2"/>
          <a:stretch>
            <a:fillRect/>
          </a:stretch>
        </p:blipFill>
        <p:spPr>
          <a:xfrm>
            <a:off x="2753838" y="1731361"/>
            <a:ext cx="5704147" cy="450783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dealer_slow.py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7" name="Rectangle 6"/>
          <p:cNvSpPr/>
          <p:nvPr/>
        </p:nvSpPr>
        <p:spPr>
          <a:xfrm>
            <a:off x="3157683" y="3429000"/>
            <a:ext cx="3497100" cy="287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57683" y="4572915"/>
            <a:ext cx="4772841" cy="419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7683" y="3937724"/>
            <a:ext cx="3497100" cy="502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urved Up 2"/>
          <p:cNvSpPr/>
          <p:nvPr/>
        </p:nvSpPr>
        <p:spPr>
          <a:xfrm rot="5400000">
            <a:off x="2069945" y="3942542"/>
            <a:ext cx="1367786" cy="56568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82458" y="1550912"/>
            <a:ext cx="1925664" cy="1200329"/>
          </a:xfrm>
          <a:prstGeom prst="rect">
            <a:avLst/>
          </a:prstGeom>
        </p:spPr>
        <p:txBody>
          <a:bodyPr wrap="square">
            <a:spAutoFit/>
          </a:bodyPr>
          <a:lstStyle/>
          <a:p>
            <a:pPr algn="ctr">
              <a:spcBef>
                <a:spcPts val="0"/>
              </a:spcBef>
              <a:spcAft>
                <a:spcPts val="1200"/>
              </a:spcAft>
            </a:pPr>
            <a:r>
              <a:rPr lang="en-US" sz="2400" dirty="0"/>
              <a:t>Write code to </a:t>
            </a:r>
            <a:r>
              <a:rPr lang="en-US" sz="2400" b="1" dirty="0">
                <a:solidFill>
                  <a:srgbClr val="7030A0"/>
                </a:solidFill>
              </a:rPr>
              <a:t>correctly</a:t>
            </a:r>
            <a:r>
              <a:rPr lang="en-US" sz="2400" dirty="0"/>
              <a:t> deal </a:t>
            </a:r>
            <a:r>
              <a:rPr lang="en-US" sz="2400" b="1" dirty="0"/>
              <a:t>10,000</a:t>
            </a:r>
            <a:r>
              <a:rPr lang="en-US" sz="2400" dirty="0"/>
              <a:t> decks</a:t>
            </a:r>
          </a:p>
        </p:txBody>
      </p:sp>
      <p:grpSp>
        <p:nvGrpSpPr>
          <p:cNvPr id="12" name="Group 11">
            <a:extLst>
              <a:ext uri="{FF2B5EF4-FFF2-40B4-BE49-F238E27FC236}">
                <a16:creationId xmlns:a16="http://schemas.microsoft.com/office/drawing/2014/main" id="{9575EDA6-6E6C-5350-20D9-ED25F81D72B7}"/>
              </a:ext>
            </a:extLst>
          </p:cNvPr>
          <p:cNvGrpSpPr/>
          <p:nvPr/>
        </p:nvGrpSpPr>
        <p:grpSpPr>
          <a:xfrm>
            <a:off x="5062220" y="1984447"/>
            <a:ext cx="1076632" cy="369332"/>
            <a:chOff x="4968362" y="2079211"/>
            <a:chExt cx="1076632" cy="369332"/>
          </a:xfrm>
        </p:grpSpPr>
        <p:cxnSp>
          <p:nvCxnSpPr>
            <p:cNvPr id="13" name="Straight Arrow Connector 12">
              <a:extLst>
                <a:ext uri="{FF2B5EF4-FFF2-40B4-BE49-F238E27FC236}">
                  <a16:creationId xmlns:a16="http://schemas.microsoft.com/office/drawing/2014/main" id="{F549B789-BBAC-87BB-2808-FA62B606D8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7906DF-ED5F-E5EC-2690-79AC3F1AF8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CB07581C-58EB-1044-7FE9-E718C64B153E}"/>
              </a:ext>
            </a:extLst>
          </p:cNvPr>
          <p:cNvGrpSpPr/>
          <p:nvPr/>
        </p:nvGrpSpPr>
        <p:grpSpPr>
          <a:xfrm>
            <a:off x="5114305" y="2464145"/>
            <a:ext cx="1076632" cy="369332"/>
            <a:chOff x="4704120" y="2356972"/>
            <a:chExt cx="1076632" cy="369332"/>
          </a:xfrm>
        </p:grpSpPr>
        <p:cxnSp>
          <p:nvCxnSpPr>
            <p:cNvPr id="16" name="Straight Arrow Connector 15">
              <a:extLst>
                <a:ext uri="{FF2B5EF4-FFF2-40B4-BE49-F238E27FC236}">
                  <a16:creationId xmlns:a16="http://schemas.microsoft.com/office/drawing/2014/main" id="{382BC5EB-E905-478F-0F30-B9F6DEB142B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C86C9C9-0849-FFA4-0D2E-06D1FBECC51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63062899-F733-FD5B-9BBF-F2A811BCC24E}"/>
              </a:ext>
            </a:extLst>
          </p:cNvPr>
          <p:cNvGrpSpPr/>
          <p:nvPr/>
        </p:nvGrpSpPr>
        <p:grpSpPr>
          <a:xfrm>
            <a:off x="5177798" y="2934774"/>
            <a:ext cx="1068643" cy="369332"/>
            <a:chOff x="3647644" y="4910075"/>
            <a:chExt cx="1068643" cy="369332"/>
          </a:xfrm>
        </p:grpSpPr>
        <p:sp>
          <p:nvSpPr>
            <p:cNvPr id="19" name="TextBox 18">
              <a:extLst>
                <a:ext uri="{FF2B5EF4-FFF2-40B4-BE49-F238E27FC236}">
                  <a16:creationId xmlns:a16="http://schemas.microsoft.com/office/drawing/2014/main" id="{DD00A841-48AA-2C42-858E-4BAAD2F44B9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3D4AB3CB-C243-3951-81C0-324A90C461D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C4F2D0F-A746-CC55-FB97-009D937D17A0}"/>
              </a:ext>
            </a:extLst>
          </p:cNvPr>
          <p:cNvGrpSpPr/>
          <p:nvPr/>
        </p:nvGrpSpPr>
        <p:grpSpPr>
          <a:xfrm>
            <a:off x="5032239" y="5089889"/>
            <a:ext cx="1064340" cy="369332"/>
            <a:chOff x="3647644" y="5421073"/>
            <a:chExt cx="1064340" cy="369332"/>
          </a:xfrm>
        </p:grpSpPr>
        <p:sp>
          <p:nvSpPr>
            <p:cNvPr id="22" name="TextBox 21">
              <a:extLst>
                <a:ext uri="{FF2B5EF4-FFF2-40B4-BE49-F238E27FC236}">
                  <a16:creationId xmlns:a16="http://schemas.microsoft.com/office/drawing/2014/main" id="{AE50DC16-AD4B-ADA8-25F5-F5A6C4E88B2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80A59B4B-FC67-A2D1-195D-16D8A7B03A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6418CC-809F-54A5-763E-74218EB2A156}"/>
              </a:ext>
            </a:extLst>
          </p:cNvPr>
          <p:cNvGrpSpPr/>
          <p:nvPr/>
        </p:nvGrpSpPr>
        <p:grpSpPr>
          <a:xfrm>
            <a:off x="7232754" y="5246258"/>
            <a:ext cx="646114" cy="618600"/>
            <a:chOff x="3595065" y="5476743"/>
            <a:chExt cx="646114" cy="618600"/>
          </a:xfrm>
        </p:grpSpPr>
        <p:sp>
          <p:nvSpPr>
            <p:cNvPr id="25" name="TextBox 24">
              <a:extLst>
                <a:ext uri="{FF2B5EF4-FFF2-40B4-BE49-F238E27FC236}">
                  <a16:creationId xmlns:a16="http://schemas.microsoft.com/office/drawing/2014/main" id="{3EC550A9-A9A9-A89B-7BF3-29E5DF5A236A}"/>
                </a:ext>
              </a:extLst>
            </p:cNvPr>
            <p:cNvSpPr txBox="1"/>
            <p:nvPr/>
          </p:nvSpPr>
          <p:spPr>
            <a:xfrm>
              <a:off x="3857721" y="547674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088AD149-318B-829F-C36F-4A9C12BA3382}"/>
                </a:ext>
              </a:extLst>
            </p:cNvPr>
            <p:cNvCxnSpPr>
              <a:cxnSpLocks/>
            </p:cNvCxnSpPr>
            <p:nvPr/>
          </p:nvCxnSpPr>
          <p:spPr>
            <a:xfrm flipH="1">
              <a:off x="3595065" y="5728491"/>
              <a:ext cx="359764" cy="3668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05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righ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0"/>
                            </p:stCondLst>
                            <p:childTnLst>
                              <p:par>
                                <p:cTn id="39" presetID="22" presetClass="entr" presetSubtype="1"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right)">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a:t>
            </a:r>
            <a:r>
              <a:rPr lang="en-US" sz="3200" dirty="0">
                <a:latin typeface="+mn-lt"/>
              </a:rPr>
              <a:t> dealer_slow.py</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pic>
        <p:nvPicPr>
          <p:cNvPr id="11" name="Picture 10">
            <a:extLst>
              <a:ext uri="{FF2B5EF4-FFF2-40B4-BE49-F238E27FC236}">
                <a16:creationId xmlns:a16="http://schemas.microsoft.com/office/drawing/2014/main" id="{5BAF4A37-D850-B70A-B8C1-5E88C46BC0C5}"/>
              </a:ext>
            </a:extLst>
          </p:cNvPr>
          <p:cNvPicPr>
            <a:picLocks noChangeAspect="1"/>
          </p:cNvPicPr>
          <p:nvPr/>
        </p:nvPicPr>
        <p:blipFill>
          <a:blip r:embed="rId2"/>
          <a:stretch>
            <a:fillRect/>
          </a:stretch>
        </p:blipFill>
        <p:spPr>
          <a:xfrm>
            <a:off x="1527453" y="3588698"/>
            <a:ext cx="6109418" cy="2497833"/>
          </a:xfrm>
          <a:prstGeom prst="rect">
            <a:avLst/>
          </a:prstGeom>
        </p:spPr>
      </p:pic>
      <p:grpSp>
        <p:nvGrpSpPr>
          <p:cNvPr id="27" name="Group 26">
            <a:extLst>
              <a:ext uri="{FF2B5EF4-FFF2-40B4-BE49-F238E27FC236}">
                <a16:creationId xmlns:a16="http://schemas.microsoft.com/office/drawing/2014/main" id="{53C1DDC3-5CEE-BC8A-AE47-A5836BBC80B5}"/>
              </a:ext>
            </a:extLst>
          </p:cNvPr>
          <p:cNvGrpSpPr/>
          <p:nvPr/>
        </p:nvGrpSpPr>
        <p:grpSpPr>
          <a:xfrm>
            <a:off x="4202950" y="3605257"/>
            <a:ext cx="1076632" cy="369332"/>
            <a:chOff x="4968362" y="2079211"/>
            <a:chExt cx="1076632" cy="369332"/>
          </a:xfrm>
        </p:grpSpPr>
        <p:cxnSp>
          <p:nvCxnSpPr>
            <p:cNvPr id="28" name="Straight Arrow Connector 27">
              <a:extLst>
                <a:ext uri="{FF2B5EF4-FFF2-40B4-BE49-F238E27FC236}">
                  <a16:creationId xmlns:a16="http://schemas.microsoft.com/office/drawing/2014/main" id="{4F2BF0D5-17E4-0ECF-1ACF-4145ABC726C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072D4C-C5ED-954A-52BF-CBD361677DC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7D143FDA-3853-AEEA-2A52-3FC418A5EFEA}"/>
              </a:ext>
            </a:extLst>
          </p:cNvPr>
          <p:cNvGrpSpPr/>
          <p:nvPr/>
        </p:nvGrpSpPr>
        <p:grpSpPr>
          <a:xfrm>
            <a:off x="5604534" y="3898004"/>
            <a:ext cx="1076632" cy="369332"/>
            <a:chOff x="4704120" y="2356972"/>
            <a:chExt cx="1076632" cy="369332"/>
          </a:xfrm>
        </p:grpSpPr>
        <p:cxnSp>
          <p:nvCxnSpPr>
            <p:cNvPr id="31" name="Straight Arrow Connector 30">
              <a:extLst>
                <a:ext uri="{FF2B5EF4-FFF2-40B4-BE49-F238E27FC236}">
                  <a16:creationId xmlns:a16="http://schemas.microsoft.com/office/drawing/2014/main" id="{1668CD98-6BF4-6547-8F13-88380B7D0A6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10C6EA0-8C99-B237-4048-78F131C3975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BF416DAA-08E6-D41F-33C1-0358BB72CBC1}"/>
              </a:ext>
            </a:extLst>
          </p:cNvPr>
          <p:cNvGrpSpPr/>
          <p:nvPr/>
        </p:nvGrpSpPr>
        <p:grpSpPr>
          <a:xfrm>
            <a:off x="6316562" y="4205083"/>
            <a:ext cx="1068643" cy="369332"/>
            <a:chOff x="3647644" y="4910075"/>
            <a:chExt cx="1068643" cy="369332"/>
          </a:xfrm>
        </p:grpSpPr>
        <p:sp>
          <p:nvSpPr>
            <p:cNvPr id="34" name="TextBox 33">
              <a:extLst>
                <a:ext uri="{FF2B5EF4-FFF2-40B4-BE49-F238E27FC236}">
                  <a16:creationId xmlns:a16="http://schemas.microsoft.com/office/drawing/2014/main" id="{DDE51B10-8A62-DF50-EA32-32D97ABE146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D83059B4-FF7A-605C-E7EE-9692EF72441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9D383649-3AEC-5872-0EF2-21D64ECA4DD3}"/>
              </a:ext>
            </a:extLst>
          </p:cNvPr>
          <p:cNvGrpSpPr/>
          <p:nvPr/>
        </p:nvGrpSpPr>
        <p:grpSpPr>
          <a:xfrm>
            <a:off x="7026399" y="4497117"/>
            <a:ext cx="1064340" cy="369332"/>
            <a:chOff x="3647644" y="5421073"/>
            <a:chExt cx="1064340" cy="369332"/>
          </a:xfrm>
        </p:grpSpPr>
        <p:sp>
          <p:nvSpPr>
            <p:cNvPr id="37" name="TextBox 36">
              <a:extLst>
                <a:ext uri="{FF2B5EF4-FFF2-40B4-BE49-F238E27FC236}">
                  <a16:creationId xmlns:a16="http://schemas.microsoft.com/office/drawing/2014/main" id="{13186176-55E3-FEAB-904E-BBC6FDF63FC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5A24B6B0-D3E4-16A4-D882-EAF0C81122D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E8B80C1-B966-8DF5-78BA-2F6D3D0FCD4A}"/>
              </a:ext>
            </a:extLst>
          </p:cNvPr>
          <p:cNvGrpSpPr/>
          <p:nvPr/>
        </p:nvGrpSpPr>
        <p:grpSpPr>
          <a:xfrm>
            <a:off x="6756017" y="4800106"/>
            <a:ext cx="1068643" cy="369332"/>
            <a:chOff x="3647644" y="5359159"/>
            <a:chExt cx="1068643" cy="369332"/>
          </a:xfrm>
        </p:grpSpPr>
        <p:sp>
          <p:nvSpPr>
            <p:cNvPr id="40" name="TextBox 39">
              <a:extLst>
                <a:ext uri="{FF2B5EF4-FFF2-40B4-BE49-F238E27FC236}">
                  <a16:creationId xmlns:a16="http://schemas.microsoft.com/office/drawing/2014/main" id="{B2500ED8-1386-1E11-586E-2E8FD70E335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04FC75C5-55C2-E75B-115C-C72C7969334B}"/>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DF3209D-CFD3-E1D5-49D9-450B7116C5BF}"/>
              </a:ext>
            </a:extLst>
          </p:cNvPr>
          <p:cNvGrpSpPr/>
          <p:nvPr/>
        </p:nvGrpSpPr>
        <p:grpSpPr>
          <a:xfrm>
            <a:off x="6173688" y="5375047"/>
            <a:ext cx="1076632" cy="369332"/>
            <a:chOff x="2157212" y="5356391"/>
            <a:chExt cx="1076632" cy="369332"/>
          </a:xfrm>
        </p:grpSpPr>
        <p:sp>
          <p:nvSpPr>
            <p:cNvPr id="43" name="TextBox 42">
              <a:extLst>
                <a:ext uri="{FF2B5EF4-FFF2-40B4-BE49-F238E27FC236}">
                  <a16:creationId xmlns:a16="http://schemas.microsoft.com/office/drawing/2014/main" id="{1865E5FF-39EF-56CF-DBEC-8339C44FABB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F914193-87FF-768A-001D-87BA504905B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4BAC964-3221-2B24-74A7-9D5AF3BFB920}"/>
              </a:ext>
            </a:extLst>
          </p:cNvPr>
          <p:cNvGrpSpPr/>
          <p:nvPr/>
        </p:nvGrpSpPr>
        <p:grpSpPr>
          <a:xfrm>
            <a:off x="6919311" y="5678720"/>
            <a:ext cx="1076632" cy="369332"/>
            <a:chOff x="2157212" y="5356391"/>
            <a:chExt cx="1076632" cy="369332"/>
          </a:xfrm>
        </p:grpSpPr>
        <p:sp>
          <p:nvSpPr>
            <p:cNvPr id="46" name="TextBox 45">
              <a:extLst>
                <a:ext uri="{FF2B5EF4-FFF2-40B4-BE49-F238E27FC236}">
                  <a16:creationId xmlns:a16="http://schemas.microsoft.com/office/drawing/2014/main" id="{152C7355-BF55-51A1-6E6B-E108C4BB70E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41A4E8B4-45AE-EBAF-CB10-2CD8671F071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C3B16A8-AFA5-2B17-8923-B81D2113370D}"/>
              </a:ext>
            </a:extLst>
          </p:cNvPr>
          <p:cNvGrpSpPr/>
          <p:nvPr/>
        </p:nvGrpSpPr>
        <p:grpSpPr>
          <a:xfrm>
            <a:off x="7438718" y="5080223"/>
            <a:ext cx="1076632" cy="369332"/>
            <a:chOff x="2157212" y="5356391"/>
            <a:chExt cx="1076632" cy="369332"/>
          </a:xfrm>
        </p:grpSpPr>
        <p:sp>
          <p:nvSpPr>
            <p:cNvPr id="52" name="TextBox 51">
              <a:extLst>
                <a:ext uri="{FF2B5EF4-FFF2-40B4-BE49-F238E27FC236}">
                  <a16:creationId xmlns:a16="http://schemas.microsoft.com/office/drawing/2014/main" id="{B463AA02-E08B-7FEB-ECC0-C897EE2184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7C603574-D3E6-F31C-9781-AE2D994BD59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F626D612-B200-1477-1440-448BB6E5D4A9}"/>
              </a:ext>
            </a:extLst>
          </p:cNvPr>
          <p:cNvSpPr txBox="1"/>
          <p:nvPr/>
        </p:nvSpPr>
        <p:spPr>
          <a:xfrm>
            <a:off x="929478" y="1527873"/>
            <a:ext cx="7285045" cy="1785104"/>
          </a:xfrm>
          <a:prstGeom prst="rect">
            <a:avLst/>
          </a:prstGeom>
          <a:noFill/>
        </p:spPr>
        <p:txBody>
          <a:bodyPr wrap="square">
            <a:spAutoFit/>
          </a:bodyPr>
          <a:lstStyle/>
          <a:p>
            <a:pPr>
              <a:spcBef>
                <a:spcPts val="0"/>
              </a:spcBef>
              <a:spcAft>
                <a:spcPts val="1200"/>
              </a:spcAft>
            </a:pPr>
            <a:r>
              <a:rPr lang="en-US" sz="2000" dirty="0"/>
              <a:t>We need a </a:t>
            </a:r>
            <a:r>
              <a:rPr lang="en-US" sz="2000" b="1" i="1" dirty="0">
                <a:solidFill>
                  <a:srgbClr val="7030A0"/>
                </a:solidFill>
              </a:rPr>
              <a:t>helper</a:t>
            </a:r>
            <a:r>
              <a:rPr lang="en-US" sz="2000" dirty="0"/>
              <a:t> list to store a </a:t>
            </a:r>
            <a:r>
              <a:rPr lang="en-US" sz="2000" b="1" dirty="0">
                <a:solidFill>
                  <a:srgbClr val="0070C0"/>
                </a:solidFill>
              </a:rPr>
              <a:t>True</a:t>
            </a:r>
            <a:r>
              <a:rPr lang="en-US" sz="2000" dirty="0"/>
              <a:t> or </a:t>
            </a:r>
            <a:r>
              <a:rPr lang="en-US" sz="2000" b="1" dirty="0">
                <a:solidFill>
                  <a:srgbClr val="0070C0"/>
                </a:solidFill>
              </a:rPr>
              <a:t>False</a:t>
            </a:r>
            <a:r>
              <a:rPr lang="en-US" sz="2000" dirty="0"/>
              <a:t> flag to record if a random “trial” card # has already been dealt</a:t>
            </a:r>
          </a:p>
          <a:p>
            <a:pPr>
              <a:spcBef>
                <a:spcPts val="0"/>
              </a:spcBef>
              <a:spcAft>
                <a:spcPts val="1200"/>
              </a:spcAft>
            </a:pPr>
            <a:r>
              <a:rPr lang="en-US" sz="2000" dirty="0"/>
              <a:t>Keeping picking trial card #s until a card # is found that has not yet been dealt. Then update the helper list to record the fact that card # has been dealt so it cannot be picked again</a:t>
            </a:r>
          </a:p>
        </p:txBody>
      </p:sp>
    </p:spTree>
    <p:extLst>
      <p:ext uri="{BB962C8B-B14F-4D97-AF65-F5344CB8AC3E}">
        <p14:creationId xmlns:p14="http://schemas.microsoft.com/office/powerpoint/2010/main" val="2878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right)">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right)">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right)">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right)">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right)">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05</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Appreciate how to </a:t>
            </a:r>
            <a:r>
              <a:rPr lang="en-US" sz="2400" b="1" dirty="0">
                <a:solidFill>
                  <a:srgbClr val="00B050"/>
                </a:solidFill>
              </a:rPr>
              <a:t>encode</a:t>
            </a:r>
            <a:r>
              <a:rPr lang="en-US" sz="2400" dirty="0"/>
              <a:t> and </a:t>
            </a:r>
            <a:r>
              <a:rPr lang="en-US" sz="2400" b="1" dirty="0">
                <a:solidFill>
                  <a:srgbClr val="00B050"/>
                </a:solidFill>
              </a:rPr>
              <a:t>decode</a:t>
            </a:r>
            <a:r>
              <a:rPr lang="en-US" sz="2400" dirty="0"/>
              <a:t> objects as numbers</a:t>
            </a:r>
          </a:p>
          <a:p>
            <a:r>
              <a:rPr lang="en-US" sz="2400" dirty="0"/>
              <a:t>Learn about Python Sequences, including </a:t>
            </a:r>
            <a:r>
              <a:rPr lang="en-US" sz="2400" b="1" dirty="0"/>
              <a:t>Lists</a:t>
            </a:r>
            <a:r>
              <a:rPr lang="en-US" sz="2400" dirty="0"/>
              <a:t> and </a:t>
            </a:r>
            <a:r>
              <a:rPr lang="en-US" sz="2400" b="1" dirty="0"/>
              <a:t>Arrays</a:t>
            </a:r>
          </a:p>
          <a:p>
            <a:r>
              <a:rPr lang="en-US" sz="2400" dirty="0"/>
              <a:t>Correlate </a:t>
            </a:r>
            <a:r>
              <a:rPr lang="en-US" sz="2400" b="1" dirty="0">
                <a:solidFill>
                  <a:srgbClr val="FF0000"/>
                </a:solidFill>
              </a:rPr>
              <a:t>index</a:t>
            </a:r>
            <a:r>
              <a:rPr lang="en-US" sz="2400" dirty="0"/>
              <a:t> numbers and addressable </a:t>
            </a:r>
            <a:r>
              <a:rPr lang="en-US" sz="2400" b="1" dirty="0">
                <a:solidFill>
                  <a:srgbClr val="FF0000"/>
                </a:solidFill>
              </a:rPr>
              <a:t>elements</a:t>
            </a:r>
          </a:p>
          <a:p>
            <a:r>
              <a:rPr lang="en-US" sz="2400" dirty="0"/>
              <a:t>Use the </a:t>
            </a:r>
            <a:r>
              <a:rPr lang="en-US" sz="2400" b="1" dirty="0">
                <a:solidFill>
                  <a:srgbClr val="0070C0"/>
                </a:solidFill>
              </a:rPr>
              <a:t>enumerate() </a:t>
            </a:r>
            <a:r>
              <a:rPr lang="en-US" sz="2400" dirty="0"/>
              <a:t>class to loop through Lists</a:t>
            </a:r>
          </a:p>
          <a:p>
            <a:r>
              <a:rPr lang="en-US" sz="2400" dirty="0"/>
              <a:t>Represent anonymous variables with a </a:t>
            </a:r>
            <a:r>
              <a:rPr lang="en-US" sz="2400" b="1" dirty="0"/>
              <a:t>single underscore</a:t>
            </a:r>
          </a:p>
          <a:p>
            <a:r>
              <a:rPr lang="en-US" sz="2400" dirty="0"/>
              <a:t>Measure (</a:t>
            </a:r>
            <a:r>
              <a:rPr lang="en-US" sz="2400" b="1" dirty="0">
                <a:solidFill>
                  <a:srgbClr val="7030A0"/>
                </a:solidFill>
              </a:rPr>
              <a:t>instrument</a:t>
            </a:r>
            <a:r>
              <a:rPr lang="en-US" sz="2400" dirty="0"/>
              <a:t>) code performance using Python's built-in high-precision </a:t>
            </a:r>
            <a:r>
              <a:rPr lang="en-US" sz="2400" u="sng" dirty="0"/>
              <a:t>timers</a:t>
            </a:r>
          </a:p>
          <a:p>
            <a:r>
              <a:rPr lang="en-US" sz="2400" dirty="0"/>
              <a:t>Review </a:t>
            </a:r>
            <a:r>
              <a:rPr lang="en-US" sz="2400" b="1" dirty="0">
                <a:solidFill>
                  <a:srgbClr val="FF0000"/>
                </a:solidFill>
              </a:rPr>
              <a:t>run-time complexity </a:t>
            </a:r>
            <a:r>
              <a:rPr lang="en-US" sz="2400" dirty="0"/>
              <a:t>and </a:t>
            </a:r>
            <a:r>
              <a:rPr lang="en-US" sz="2400" b="1" dirty="0"/>
              <a:t>big-O notation</a:t>
            </a:r>
          </a:p>
          <a:p>
            <a:r>
              <a:rPr lang="en-US" sz="2400" dirty="0"/>
              <a:t>Leverage handy algorithms already implemented in </a:t>
            </a:r>
            <a:r>
              <a:rPr lang="en-US" sz="2400" b="1" dirty="0">
                <a:solidFill>
                  <a:srgbClr val="0070C0"/>
                </a:solidFill>
              </a:rPr>
              <a:t>Numpy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dealer_slow.py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20</a:t>
            </a:fld>
            <a:endParaRPr lang="en-US"/>
          </a:p>
        </p:txBody>
      </p:sp>
      <p:pic>
        <p:nvPicPr>
          <p:cNvPr id="6" name="Picture 5">
            <a:extLst>
              <a:ext uri="{FF2B5EF4-FFF2-40B4-BE49-F238E27FC236}">
                <a16:creationId xmlns:a16="http://schemas.microsoft.com/office/drawing/2014/main" id="{ED446E82-B36A-F6D4-FBEC-6F095AE4F237}"/>
              </a:ext>
            </a:extLst>
          </p:cNvPr>
          <p:cNvPicPr>
            <a:picLocks noChangeAspect="1"/>
          </p:cNvPicPr>
          <p:nvPr/>
        </p:nvPicPr>
        <p:blipFill>
          <a:blip r:embed="rId2"/>
          <a:stretch>
            <a:fillRect/>
          </a:stretch>
        </p:blipFill>
        <p:spPr>
          <a:xfrm>
            <a:off x="1919619" y="1585326"/>
            <a:ext cx="5304762" cy="4361905"/>
          </a:xfrm>
          <a:prstGeom prst="rect">
            <a:avLst/>
          </a:prstGeom>
        </p:spPr>
      </p:pic>
      <p:sp>
        <p:nvSpPr>
          <p:cNvPr id="8" name="Speech Bubble: Rectangle with Corners Rounded 7">
            <a:extLst>
              <a:ext uri="{FF2B5EF4-FFF2-40B4-BE49-F238E27FC236}">
                <a16:creationId xmlns:a16="http://schemas.microsoft.com/office/drawing/2014/main" id="{92F8DDFD-5F42-662E-E652-D6496D7B12B8}"/>
              </a:ext>
            </a:extLst>
          </p:cNvPr>
          <p:cNvSpPr/>
          <p:nvPr/>
        </p:nvSpPr>
        <p:spPr>
          <a:xfrm>
            <a:off x="7562539" y="2788170"/>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9" name="Rectangle 8">
            <a:extLst>
              <a:ext uri="{FF2B5EF4-FFF2-40B4-BE49-F238E27FC236}">
                <a16:creationId xmlns:a16="http://schemas.microsoft.com/office/drawing/2014/main" id="{2C128C16-A898-F0C3-12E1-5304F7E667EF}"/>
              </a:ext>
            </a:extLst>
          </p:cNvPr>
          <p:cNvSpPr/>
          <p:nvPr/>
        </p:nvSpPr>
        <p:spPr>
          <a:xfrm>
            <a:off x="1979580" y="5651292"/>
            <a:ext cx="3027135" cy="232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A6D186-B7B3-819E-29D9-D7B4306BD2C3}"/>
              </a:ext>
            </a:extLst>
          </p:cNvPr>
          <p:cNvSpPr txBox="1"/>
          <p:nvPr/>
        </p:nvSpPr>
        <p:spPr>
          <a:xfrm>
            <a:off x="7540054" y="4048723"/>
            <a:ext cx="1304144" cy="584775"/>
          </a:xfrm>
          <a:prstGeom prst="rect">
            <a:avLst/>
          </a:prstGeom>
          <a:noFill/>
        </p:spPr>
        <p:txBody>
          <a:bodyPr wrap="square" rtlCol="0">
            <a:spAutoFit/>
          </a:bodyPr>
          <a:lstStyle/>
          <a:p>
            <a:pPr algn="ctr"/>
            <a:r>
              <a:rPr lang="en-US" sz="3200" b="1" dirty="0">
                <a:solidFill>
                  <a:srgbClr val="00B050"/>
                </a:solidFill>
                <a:sym typeface="Wingdings" panose="05000000000000000000" pitchFamily="2" charset="2"/>
              </a:rPr>
              <a:t></a:t>
            </a:r>
            <a:endParaRPr lang="en-US" sz="3200" b="1" dirty="0">
              <a:solidFill>
                <a:srgbClr val="00B050"/>
              </a:solidFill>
            </a:endParaRPr>
          </a:p>
        </p:txBody>
      </p:sp>
    </p:spTree>
    <p:extLst>
      <p:ext uri="{BB962C8B-B14F-4D97-AF65-F5344CB8AC3E}">
        <p14:creationId xmlns:p14="http://schemas.microsoft.com/office/powerpoint/2010/main" val="17817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7697B1-63DD-0632-BB5E-BC188AAC6112}"/>
              </a:ext>
            </a:extLst>
          </p:cNvPr>
          <p:cNvPicPr>
            <a:picLocks noChangeAspect="1"/>
          </p:cNvPicPr>
          <p:nvPr/>
        </p:nvPicPr>
        <p:blipFill>
          <a:blip r:embed="rId2"/>
          <a:stretch>
            <a:fillRect/>
          </a:stretch>
        </p:blipFill>
        <p:spPr>
          <a:xfrm>
            <a:off x="272723" y="2055142"/>
            <a:ext cx="4240572" cy="932324"/>
          </a:xfrm>
          <a:prstGeom prst="rect">
            <a:avLst/>
          </a:prstGeom>
        </p:spPr>
      </p:pic>
      <p:pic>
        <p:nvPicPr>
          <p:cNvPr id="7" name="Picture 6">
            <a:extLst>
              <a:ext uri="{FF2B5EF4-FFF2-40B4-BE49-F238E27FC236}">
                <a16:creationId xmlns:a16="http://schemas.microsoft.com/office/drawing/2014/main" id="{70F5926E-CA7F-19A6-E010-CC0AFFF3DF65}"/>
              </a:ext>
            </a:extLst>
          </p:cNvPr>
          <p:cNvPicPr>
            <a:picLocks noChangeAspect="1"/>
          </p:cNvPicPr>
          <p:nvPr/>
        </p:nvPicPr>
        <p:blipFill>
          <a:blip r:embed="rId3"/>
          <a:stretch>
            <a:fillRect/>
          </a:stretch>
        </p:blipFill>
        <p:spPr>
          <a:xfrm>
            <a:off x="4701477" y="2055142"/>
            <a:ext cx="4228554" cy="1739405"/>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Correct but inefficient…</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
        <p:nvSpPr>
          <p:cNvPr id="11" name="TextBox 10">
            <a:extLst>
              <a:ext uri="{FF2B5EF4-FFF2-40B4-BE49-F238E27FC236}">
                <a16:creationId xmlns:a16="http://schemas.microsoft.com/office/drawing/2014/main" id="{F1927B52-D31E-AFC5-0119-D2145710A5B0}"/>
              </a:ext>
            </a:extLst>
          </p:cNvPr>
          <p:cNvSpPr txBox="1"/>
          <p:nvPr/>
        </p:nvSpPr>
        <p:spPr>
          <a:xfrm>
            <a:off x="272722" y="1693889"/>
            <a:ext cx="4228553" cy="369332"/>
          </a:xfrm>
          <a:prstGeom prst="rect">
            <a:avLst/>
          </a:prstGeom>
          <a:noFill/>
        </p:spPr>
        <p:txBody>
          <a:bodyPr wrap="square" rtlCol="0">
            <a:spAutoFit/>
          </a:bodyPr>
          <a:lstStyle/>
          <a:p>
            <a:pPr algn="ctr"/>
            <a:r>
              <a:rPr lang="en-US" b="1" dirty="0">
                <a:solidFill>
                  <a:srgbClr val="FF0000"/>
                </a:solidFill>
              </a:rPr>
              <a:t>dealer_bogus.py</a:t>
            </a:r>
          </a:p>
        </p:txBody>
      </p:sp>
      <p:sp>
        <p:nvSpPr>
          <p:cNvPr id="15" name="TextBox 14">
            <a:extLst>
              <a:ext uri="{FF2B5EF4-FFF2-40B4-BE49-F238E27FC236}">
                <a16:creationId xmlns:a16="http://schemas.microsoft.com/office/drawing/2014/main" id="{AEBDEF3E-F1E4-8F42-386F-40761AA65D1E}"/>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dealer_slow.py</a:t>
            </a:r>
          </a:p>
        </p:txBody>
      </p:sp>
    </p:spTree>
    <p:extLst>
      <p:ext uri="{BB962C8B-B14F-4D97-AF65-F5344CB8AC3E}">
        <p14:creationId xmlns:p14="http://schemas.microsoft.com/office/powerpoint/2010/main" val="4229606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A </a:t>
            </a:r>
            <a:r>
              <a:rPr lang="en-US" sz="3200" i="1" dirty="0">
                <a:latin typeface="+mn-lt"/>
              </a:rPr>
              <a:t>Faster</a:t>
            </a:r>
            <a:r>
              <a:rPr lang="en-US" sz="3200" dirty="0">
                <a:latin typeface="+mn-lt"/>
              </a:rPr>
              <a:t> Card Dealer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There is an inherent inefficiency in the naïve algorithm employed in the current </a:t>
            </a:r>
            <a:r>
              <a:rPr lang="en-US" sz="2400" b="1" dirty="0"/>
              <a:t>deal_cards</a:t>
            </a:r>
            <a:r>
              <a:rPr lang="en-US" sz="2400" dirty="0"/>
              <a:t>() function</a:t>
            </a:r>
          </a:p>
          <a:p>
            <a:pPr>
              <a:spcBef>
                <a:spcPts val="0"/>
              </a:spcBef>
              <a:spcAft>
                <a:spcPts val="1200"/>
              </a:spcAft>
            </a:pPr>
            <a:r>
              <a:rPr lang="en-US" sz="2400" dirty="0"/>
              <a:t>It takes </a:t>
            </a:r>
            <a:r>
              <a:rPr lang="en-US" sz="2400" b="1" dirty="0">
                <a:solidFill>
                  <a:srgbClr val="FF0000"/>
                </a:solidFill>
              </a:rPr>
              <a:t>longer and longer</a:t>
            </a:r>
            <a:r>
              <a:rPr lang="en-US" sz="2400" dirty="0"/>
              <a:t>, as more cards are dealt, to randomly pick (</a:t>
            </a:r>
            <a:r>
              <a:rPr lang="en-US" sz="2400" b="1" dirty="0">
                <a:solidFill>
                  <a:srgbClr val="00B050"/>
                </a:solidFill>
              </a:rPr>
              <a:t>find</a:t>
            </a:r>
            <a:r>
              <a:rPr lang="en-US" sz="2400" dirty="0"/>
              <a:t>) a card that has </a:t>
            </a:r>
            <a:r>
              <a:rPr lang="en-US" sz="2400" u="sng" dirty="0"/>
              <a:t>not yet been dealt</a:t>
            </a:r>
          </a:p>
          <a:p>
            <a:pPr>
              <a:spcBef>
                <a:spcPts val="0"/>
              </a:spcBef>
              <a:spcAft>
                <a:spcPts val="1200"/>
              </a:spcAft>
            </a:pPr>
            <a:r>
              <a:rPr lang="en-US" sz="2400" dirty="0"/>
              <a:t>We need to discover an algorithm that, while ensuring every card is dealt only </a:t>
            </a:r>
            <a:r>
              <a:rPr lang="en-US" sz="2400" u="sng" dirty="0"/>
              <a:t>once</a:t>
            </a:r>
            <a:r>
              <a:rPr lang="en-US" sz="2400" dirty="0"/>
              <a:t>, doesn't lose time at the end of the deal searching for </a:t>
            </a:r>
            <a:r>
              <a:rPr lang="en-US" sz="2400" b="1" i="1" dirty="0"/>
              <a:t>that one remaining card </a:t>
            </a:r>
            <a:r>
              <a:rPr lang="en-US" sz="2400" dirty="0"/>
              <a:t>that has not yet been dealt</a:t>
            </a:r>
          </a:p>
          <a:p>
            <a:pPr>
              <a:spcBef>
                <a:spcPts val="0"/>
              </a:spcBef>
              <a:spcAft>
                <a:spcPts val="1200"/>
              </a:spcAft>
            </a:pPr>
            <a:r>
              <a:rPr lang="en-US" sz="2400" dirty="0"/>
              <a:t>The improved algorithm doesn’t need an </a:t>
            </a:r>
            <a:r>
              <a:rPr lang="en-US" sz="2400" b="1" dirty="0" err="1"/>
              <a:t>already_dealt</a:t>
            </a:r>
            <a:r>
              <a:rPr lang="en-US" sz="2400" dirty="0"/>
              <a:t> helper </a:t>
            </a:r>
            <a:r>
              <a:rPr lang="en-US" sz="2400" b="1" dirty="0">
                <a:solidFill>
                  <a:srgbClr val="0070C0"/>
                </a:solidFill>
              </a:rPr>
              <a:t>list</a:t>
            </a:r>
            <a:r>
              <a:rPr lang="en-US" sz="2400" dirty="0"/>
              <a:t> and it </a:t>
            </a:r>
            <a:r>
              <a:rPr lang="en-US" sz="2400" b="1" u="sng" dirty="0">
                <a:solidFill>
                  <a:srgbClr val="FF0000"/>
                </a:solidFill>
              </a:rPr>
              <a:t>was discovered by a 7</a:t>
            </a:r>
            <a:r>
              <a:rPr lang="en-US" sz="2400" b="1" u="sng" baseline="30000" dirty="0">
                <a:solidFill>
                  <a:srgbClr val="FF0000"/>
                </a:solidFill>
              </a:rPr>
              <a:t>th</a:t>
            </a:r>
            <a:r>
              <a:rPr lang="en-US" sz="2400" b="1" u="sng" dirty="0">
                <a:solidFill>
                  <a:srgbClr val="FF0000"/>
                </a:solidFill>
              </a:rPr>
              <a:t> grader!</a:t>
            </a:r>
          </a:p>
          <a:p>
            <a:pPr>
              <a:spcBef>
                <a:spcPts val="0"/>
              </a:spcBef>
              <a:spcAft>
                <a:spcPts val="1200"/>
              </a:spcAft>
            </a:pPr>
            <a:endParaRPr lang="en-US" sz="2400" dirty="0"/>
          </a:p>
          <a:p>
            <a:pPr>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26755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dealer_fast.py</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Consider the revised </a:t>
            </a:r>
            <a:r>
              <a:rPr lang="en-US" sz="2400" b="1" dirty="0"/>
              <a:t>deal_cards()</a:t>
            </a:r>
            <a:r>
              <a:rPr lang="en-US" sz="2400" dirty="0"/>
              <a:t> function:</a:t>
            </a:r>
            <a:endParaRPr lang="en-US" sz="2400" b="1" dirty="0"/>
          </a:p>
          <a:p>
            <a:pPr>
              <a:spcBef>
                <a:spcPts val="0"/>
              </a:spcBef>
              <a:spcAft>
                <a:spcPts val="1200"/>
              </a:spcAft>
            </a:pPr>
            <a:endParaRPr lang="en-US" sz="2400" dirty="0"/>
          </a:p>
          <a:p>
            <a:pPr marL="0" indent="0">
              <a:spcBef>
                <a:spcPts val="0"/>
              </a:spcBef>
              <a:spcAft>
                <a:spcPts val="1200"/>
              </a:spcAft>
              <a:buNone/>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r>
              <a:rPr lang="en-US" sz="2400" dirty="0"/>
              <a:t>What is going on in this function that ensures no duplicate cards are dealt and doesn't waste time trying to find the cards at the end which have not yet been dealt?</a:t>
            </a:r>
          </a:p>
        </p:txBody>
      </p:sp>
      <p:sp>
        <p:nvSpPr>
          <p:cNvPr id="4" name="Slide Number Placeholder 3"/>
          <p:cNvSpPr>
            <a:spLocks noGrp="1"/>
          </p:cNvSpPr>
          <p:nvPr>
            <p:ph type="sldNum" sz="quarter" idx="12"/>
          </p:nvPr>
        </p:nvSpPr>
        <p:spPr/>
        <p:txBody>
          <a:bodyPr/>
          <a:lstStyle/>
          <a:p>
            <a:fld id="{650AD656-6FF9-465D-B7B0-1CD0DD39CD23}" type="slidenum">
              <a:rPr lang="en-US" smtClean="0"/>
              <a:pPr/>
              <a:t>23</a:t>
            </a:fld>
            <a:endParaRPr lang="en-US" dirty="0"/>
          </a:p>
        </p:txBody>
      </p:sp>
      <p:pic>
        <p:nvPicPr>
          <p:cNvPr id="8" name="Picture 7">
            <a:extLst>
              <a:ext uri="{FF2B5EF4-FFF2-40B4-BE49-F238E27FC236}">
                <a16:creationId xmlns:a16="http://schemas.microsoft.com/office/drawing/2014/main" id="{07C5EC6E-55EC-2C2E-9C8D-E8390A70F953}"/>
              </a:ext>
            </a:extLst>
          </p:cNvPr>
          <p:cNvPicPr>
            <a:picLocks noChangeAspect="1"/>
          </p:cNvPicPr>
          <p:nvPr/>
        </p:nvPicPr>
        <p:blipFill>
          <a:blip r:embed="rId3"/>
          <a:stretch>
            <a:fillRect/>
          </a:stretch>
        </p:blipFill>
        <p:spPr>
          <a:xfrm>
            <a:off x="1886285" y="2434663"/>
            <a:ext cx="5371429" cy="1419048"/>
          </a:xfrm>
          <a:prstGeom prst="rect">
            <a:avLst/>
          </a:prstGeom>
        </p:spPr>
      </p:pic>
    </p:spTree>
    <p:extLst>
      <p:ext uri="{BB962C8B-B14F-4D97-AF65-F5344CB8AC3E}">
        <p14:creationId xmlns:p14="http://schemas.microsoft.com/office/powerpoint/2010/main" val="200714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D635E-83BD-E9C3-27EF-792596C40947}"/>
              </a:ext>
            </a:extLst>
          </p:cNvPr>
          <p:cNvPicPr>
            <a:picLocks noChangeAspect="1"/>
          </p:cNvPicPr>
          <p:nvPr/>
        </p:nvPicPr>
        <p:blipFill>
          <a:blip r:embed="rId3"/>
          <a:stretch>
            <a:fillRect/>
          </a:stretch>
        </p:blipFill>
        <p:spPr>
          <a:xfrm>
            <a:off x="1924381" y="1604373"/>
            <a:ext cx="5295238" cy="432380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dealer_fast.py</a:t>
            </a:r>
          </a:p>
        </p:txBody>
      </p:sp>
      <p:sp>
        <p:nvSpPr>
          <p:cNvPr id="4" name="Slide Number Placeholder 3"/>
          <p:cNvSpPr>
            <a:spLocks noGrp="1"/>
          </p:cNvSpPr>
          <p:nvPr>
            <p:ph type="sldNum" sz="quarter" idx="12"/>
          </p:nvPr>
        </p:nvSpPr>
        <p:spPr/>
        <p:txBody>
          <a:bodyPr/>
          <a:lstStyle/>
          <a:p>
            <a:fld id="{650AD656-6FF9-465D-B7B0-1CD0DD39CD23}" type="slidenum">
              <a:rPr lang="en-US" smtClean="0"/>
              <a:pPr/>
              <a:t>24</a:t>
            </a:fld>
            <a:endParaRPr lang="en-US" dirty="0"/>
          </a:p>
        </p:txBody>
      </p:sp>
      <p:sp>
        <p:nvSpPr>
          <p:cNvPr id="10" name="Speech Bubble: Rectangle with Corners Rounded 9">
            <a:extLst>
              <a:ext uri="{FF2B5EF4-FFF2-40B4-BE49-F238E27FC236}">
                <a16:creationId xmlns:a16="http://schemas.microsoft.com/office/drawing/2014/main" id="{9141DDBB-24D7-C03D-2A7B-D08D8904B0DB}"/>
              </a:ext>
            </a:extLst>
          </p:cNvPr>
          <p:cNvSpPr/>
          <p:nvPr/>
        </p:nvSpPr>
        <p:spPr>
          <a:xfrm>
            <a:off x="7486650" y="3161325"/>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11" name="Rectangle 10">
            <a:extLst>
              <a:ext uri="{FF2B5EF4-FFF2-40B4-BE49-F238E27FC236}">
                <a16:creationId xmlns:a16="http://schemas.microsoft.com/office/drawing/2014/main" id="{09484808-7298-D071-31E4-C8EE040B09D1}"/>
              </a:ext>
            </a:extLst>
          </p:cNvPr>
          <p:cNvSpPr/>
          <p:nvPr/>
        </p:nvSpPr>
        <p:spPr>
          <a:xfrm>
            <a:off x="1979580" y="5651292"/>
            <a:ext cx="3027135" cy="232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1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F5926E-CA7F-19A6-E010-CC0AFFF3DF65}"/>
              </a:ext>
            </a:extLst>
          </p:cNvPr>
          <p:cNvPicPr>
            <a:picLocks noChangeAspect="1"/>
          </p:cNvPicPr>
          <p:nvPr/>
        </p:nvPicPr>
        <p:blipFill>
          <a:blip r:embed="rId2"/>
          <a:stretch>
            <a:fillRect/>
          </a:stretch>
        </p:blipFill>
        <p:spPr>
          <a:xfrm>
            <a:off x="272721" y="2051665"/>
            <a:ext cx="4228554" cy="1739405"/>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Slow vs. Fast Card Dealer</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
        <p:nvSpPr>
          <p:cNvPr id="11" name="TextBox 10">
            <a:extLst>
              <a:ext uri="{FF2B5EF4-FFF2-40B4-BE49-F238E27FC236}">
                <a16:creationId xmlns:a16="http://schemas.microsoft.com/office/drawing/2014/main" id="{F1927B52-D31E-AFC5-0119-D2145710A5B0}"/>
              </a:ext>
            </a:extLst>
          </p:cNvPr>
          <p:cNvSpPr txBox="1"/>
          <p:nvPr/>
        </p:nvSpPr>
        <p:spPr>
          <a:xfrm>
            <a:off x="272722" y="1693889"/>
            <a:ext cx="4228553" cy="369332"/>
          </a:xfrm>
          <a:prstGeom prst="rect">
            <a:avLst/>
          </a:prstGeom>
          <a:noFill/>
        </p:spPr>
        <p:txBody>
          <a:bodyPr wrap="square" rtlCol="0">
            <a:spAutoFit/>
          </a:bodyPr>
          <a:lstStyle/>
          <a:p>
            <a:pPr algn="ctr"/>
            <a:r>
              <a:rPr lang="en-US" b="1" dirty="0">
                <a:solidFill>
                  <a:srgbClr val="00B050"/>
                </a:solidFill>
              </a:rPr>
              <a:t>dealer_slow.py</a:t>
            </a:r>
          </a:p>
        </p:txBody>
      </p:sp>
      <p:sp>
        <p:nvSpPr>
          <p:cNvPr id="15" name="TextBox 14">
            <a:extLst>
              <a:ext uri="{FF2B5EF4-FFF2-40B4-BE49-F238E27FC236}">
                <a16:creationId xmlns:a16="http://schemas.microsoft.com/office/drawing/2014/main" id="{AEBDEF3E-F1E4-8F42-386F-40761AA65D1E}"/>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dealer_fast.py</a:t>
            </a:r>
          </a:p>
        </p:txBody>
      </p:sp>
      <p:pic>
        <p:nvPicPr>
          <p:cNvPr id="6" name="Picture 5">
            <a:extLst>
              <a:ext uri="{FF2B5EF4-FFF2-40B4-BE49-F238E27FC236}">
                <a16:creationId xmlns:a16="http://schemas.microsoft.com/office/drawing/2014/main" id="{915BB062-7FC2-372A-D06B-569104AD1AD8}"/>
              </a:ext>
            </a:extLst>
          </p:cNvPr>
          <p:cNvPicPr>
            <a:picLocks noChangeAspect="1"/>
          </p:cNvPicPr>
          <p:nvPr/>
        </p:nvPicPr>
        <p:blipFill>
          <a:blip r:embed="rId3"/>
          <a:stretch>
            <a:fillRect/>
          </a:stretch>
        </p:blipFill>
        <p:spPr>
          <a:xfrm>
            <a:off x="278732" y="3976966"/>
            <a:ext cx="4240572" cy="418728"/>
          </a:xfrm>
          <a:prstGeom prst="rect">
            <a:avLst/>
          </a:prstGeom>
        </p:spPr>
      </p:pic>
      <p:pic>
        <p:nvPicPr>
          <p:cNvPr id="9" name="Picture 8">
            <a:extLst>
              <a:ext uri="{FF2B5EF4-FFF2-40B4-BE49-F238E27FC236}">
                <a16:creationId xmlns:a16="http://schemas.microsoft.com/office/drawing/2014/main" id="{E151944D-F84F-8129-98E3-4F4FCF160028}"/>
              </a:ext>
            </a:extLst>
          </p:cNvPr>
          <p:cNvPicPr>
            <a:picLocks noChangeAspect="1"/>
          </p:cNvPicPr>
          <p:nvPr/>
        </p:nvPicPr>
        <p:blipFill>
          <a:blip r:embed="rId4"/>
          <a:stretch>
            <a:fillRect/>
          </a:stretch>
        </p:blipFill>
        <p:spPr>
          <a:xfrm>
            <a:off x="4695468" y="3976966"/>
            <a:ext cx="4240572" cy="404227"/>
          </a:xfrm>
          <a:prstGeom prst="rect">
            <a:avLst/>
          </a:prstGeom>
        </p:spPr>
      </p:pic>
      <p:sp>
        <p:nvSpPr>
          <p:cNvPr id="12" name="TextBox 11">
            <a:extLst>
              <a:ext uri="{FF2B5EF4-FFF2-40B4-BE49-F238E27FC236}">
                <a16:creationId xmlns:a16="http://schemas.microsoft.com/office/drawing/2014/main" id="{F874C44C-7AC2-91E6-E773-93C6C1F7CE39}"/>
              </a:ext>
            </a:extLst>
          </p:cNvPr>
          <p:cNvSpPr txBox="1"/>
          <p:nvPr/>
        </p:nvSpPr>
        <p:spPr>
          <a:xfrm>
            <a:off x="4906371" y="4583942"/>
            <a:ext cx="3824710" cy="1569660"/>
          </a:xfrm>
          <a:prstGeom prst="rect">
            <a:avLst/>
          </a:prstGeom>
          <a:noFill/>
          <a:ln w="19050">
            <a:solidFill>
              <a:srgbClr val="FF0000"/>
            </a:solidFill>
          </a:ln>
        </p:spPr>
        <p:txBody>
          <a:bodyPr wrap="square" rtlCol="0">
            <a:spAutoFit/>
          </a:bodyPr>
          <a:lstStyle/>
          <a:p>
            <a:pPr marL="285750" indent="-285750">
              <a:buFont typeface="Arial" panose="020B0604020202020204" pitchFamily="34" charset="0"/>
              <a:buChar char="•"/>
            </a:pPr>
            <a:r>
              <a:rPr lang="en-US" sz="2400" dirty="0"/>
              <a:t>Fewer lines of code</a:t>
            </a:r>
          </a:p>
          <a:p>
            <a:pPr marL="285750" indent="-285750">
              <a:buFont typeface="Arial" panose="020B0604020202020204" pitchFamily="34" charset="0"/>
              <a:buChar char="•"/>
            </a:pPr>
            <a:r>
              <a:rPr lang="en-US" sz="2400" dirty="0"/>
              <a:t>No helper list needed</a:t>
            </a:r>
          </a:p>
          <a:p>
            <a:pPr marL="285750" indent="-285750">
              <a:buFont typeface="Arial" panose="020B0604020202020204" pitchFamily="34" charset="0"/>
              <a:buChar char="•"/>
            </a:pPr>
            <a:r>
              <a:rPr lang="en-US" sz="2400" dirty="0"/>
              <a:t>4X faster</a:t>
            </a:r>
          </a:p>
          <a:p>
            <a:pPr marL="285750" indent="-285750">
              <a:buFont typeface="Arial" panose="020B0604020202020204" pitchFamily="34" charset="0"/>
              <a:buChar char="•"/>
            </a:pPr>
            <a:r>
              <a:rPr lang="en-US" sz="2400" dirty="0"/>
              <a:t>Discovered by a 7</a:t>
            </a:r>
            <a:r>
              <a:rPr lang="en-US" sz="2400" baseline="30000" dirty="0"/>
              <a:t>th</a:t>
            </a:r>
            <a:r>
              <a:rPr lang="en-US" sz="2400" dirty="0"/>
              <a:t> grader</a:t>
            </a:r>
          </a:p>
        </p:txBody>
      </p:sp>
      <p:pic>
        <p:nvPicPr>
          <p:cNvPr id="10" name="Picture 9">
            <a:extLst>
              <a:ext uri="{FF2B5EF4-FFF2-40B4-BE49-F238E27FC236}">
                <a16:creationId xmlns:a16="http://schemas.microsoft.com/office/drawing/2014/main" id="{2B6245B5-131F-CE9B-119C-04E29AE61FF2}"/>
              </a:ext>
            </a:extLst>
          </p:cNvPr>
          <p:cNvPicPr>
            <a:picLocks noChangeAspect="1"/>
          </p:cNvPicPr>
          <p:nvPr/>
        </p:nvPicPr>
        <p:blipFill>
          <a:blip r:embed="rId5"/>
          <a:stretch>
            <a:fillRect/>
          </a:stretch>
        </p:blipFill>
        <p:spPr>
          <a:xfrm>
            <a:off x="4689459" y="2051665"/>
            <a:ext cx="4228553" cy="1117066"/>
          </a:xfrm>
          <a:prstGeom prst="rect">
            <a:avLst/>
          </a:prstGeom>
        </p:spPr>
      </p:pic>
      <p:grpSp>
        <p:nvGrpSpPr>
          <p:cNvPr id="14" name="Group 13">
            <a:extLst>
              <a:ext uri="{FF2B5EF4-FFF2-40B4-BE49-F238E27FC236}">
                <a16:creationId xmlns:a16="http://schemas.microsoft.com/office/drawing/2014/main" id="{C01C3FF8-D893-F57A-D683-7C144A70A7E8}"/>
              </a:ext>
            </a:extLst>
          </p:cNvPr>
          <p:cNvGrpSpPr/>
          <p:nvPr/>
        </p:nvGrpSpPr>
        <p:grpSpPr>
          <a:xfrm>
            <a:off x="2716741" y="4070345"/>
            <a:ext cx="1076632" cy="369332"/>
            <a:chOff x="4968362" y="2079211"/>
            <a:chExt cx="1076632" cy="369332"/>
          </a:xfrm>
        </p:grpSpPr>
        <p:cxnSp>
          <p:nvCxnSpPr>
            <p:cNvPr id="16" name="Straight Arrow Connector 15">
              <a:extLst>
                <a:ext uri="{FF2B5EF4-FFF2-40B4-BE49-F238E27FC236}">
                  <a16:creationId xmlns:a16="http://schemas.microsoft.com/office/drawing/2014/main" id="{456A4691-B694-7327-7A7B-70C806C2E73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882284-4D58-2F41-45F7-E8FD873EAF6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CD93DDA3-4619-1810-E6FE-2C2A951EB97F}"/>
              </a:ext>
            </a:extLst>
          </p:cNvPr>
          <p:cNvGrpSpPr/>
          <p:nvPr/>
        </p:nvGrpSpPr>
        <p:grpSpPr>
          <a:xfrm>
            <a:off x="7130859" y="4076559"/>
            <a:ext cx="1076632" cy="369332"/>
            <a:chOff x="4704120" y="2356972"/>
            <a:chExt cx="1076632" cy="369332"/>
          </a:xfrm>
        </p:grpSpPr>
        <p:cxnSp>
          <p:nvCxnSpPr>
            <p:cNvPr id="19" name="Straight Arrow Connector 18">
              <a:extLst>
                <a:ext uri="{FF2B5EF4-FFF2-40B4-BE49-F238E27FC236}">
                  <a16:creationId xmlns:a16="http://schemas.microsoft.com/office/drawing/2014/main" id="{AF789357-8DD7-8A04-21B3-F01792CC206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E3D2FD-71CA-D710-293E-11AB3DAAEF3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9862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0"/>
                            </p:stCondLst>
                            <p:childTnLst>
                              <p:par>
                                <p:cTn id="17" presetID="22" presetClass="entr" presetSubtype="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Computing is a </a:t>
            </a:r>
            <a:r>
              <a:rPr lang="en-US" sz="3200" b="1" dirty="0">
                <a:solidFill>
                  <a:srgbClr val="0070C0"/>
                </a:solidFill>
                <a:latin typeface="+mn-lt"/>
              </a:rPr>
              <a:t>New</a:t>
            </a:r>
            <a:r>
              <a:rPr lang="en-US" sz="3200" dirty="0">
                <a:latin typeface="+mn-lt"/>
              </a:rPr>
              <a:t> Science</a:t>
            </a:r>
          </a:p>
        </p:txBody>
      </p:sp>
      <p:sp>
        <p:nvSpPr>
          <p:cNvPr id="3" name="Content Placeholder 2"/>
          <p:cNvSpPr>
            <a:spLocks noGrp="1"/>
          </p:cNvSpPr>
          <p:nvPr>
            <p:ph idx="1"/>
          </p:nvPr>
        </p:nvSpPr>
        <p:spPr>
          <a:xfrm>
            <a:off x="628650" y="1825624"/>
            <a:ext cx="7886700" cy="4667249"/>
          </a:xfrm>
        </p:spPr>
        <p:txBody>
          <a:bodyPr>
            <a:noAutofit/>
          </a:bodyPr>
          <a:lstStyle/>
          <a:p>
            <a:pPr>
              <a:spcBef>
                <a:spcPts val="0"/>
              </a:spcBef>
              <a:spcAft>
                <a:spcPts val="1200"/>
              </a:spcAft>
            </a:pPr>
            <a:r>
              <a:rPr lang="en-US" sz="2400" dirty="0"/>
              <a:t>The </a:t>
            </a:r>
            <a:r>
              <a:rPr lang="en-US" sz="2400" u="sng" dirty="0"/>
              <a:t>best</a:t>
            </a:r>
            <a:r>
              <a:rPr lang="en-US" sz="2400" dirty="0"/>
              <a:t> algorithms are the ones that leave you scratching your head thinking “</a:t>
            </a:r>
            <a:r>
              <a:rPr lang="en-US" sz="2400" b="1" dirty="0"/>
              <a:t>…that was so obvious – why didn’t I think of that?</a:t>
            </a:r>
            <a:r>
              <a:rPr lang="en-US" sz="2400" dirty="0"/>
              <a:t>”</a:t>
            </a:r>
          </a:p>
          <a:p>
            <a:pPr lvl="1">
              <a:spcBef>
                <a:spcPts val="0"/>
              </a:spcBef>
              <a:spcAft>
                <a:spcPts val="1200"/>
              </a:spcAft>
            </a:pPr>
            <a:r>
              <a:rPr lang="en-US" sz="2000" dirty="0"/>
              <a:t>They are often </a:t>
            </a:r>
            <a:r>
              <a:rPr lang="en-US" sz="2000" b="1" dirty="0">
                <a:solidFill>
                  <a:srgbClr val="FF0000"/>
                </a:solidFill>
              </a:rPr>
              <a:t>the shortest </a:t>
            </a:r>
            <a:r>
              <a:rPr lang="en-US" sz="2000" dirty="0"/>
              <a:t>algorithms in terms of source code length (but not always)</a:t>
            </a:r>
          </a:p>
          <a:p>
            <a:pPr lvl="1">
              <a:spcBef>
                <a:spcPts val="0"/>
              </a:spcBef>
              <a:spcAft>
                <a:spcPts val="1200"/>
              </a:spcAft>
            </a:pPr>
            <a:r>
              <a:rPr lang="en-US" sz="2000" dirty="0"/>
              <a:t>They are also normally </a:t>
            </a:r>
            <a:r>
              <a:rPr lang="en-US" sz="2000" b="1" dirty="0">
                <a:solidFill>
                  <a:srgbClr val="FF0000"/>
                </a:solidFill>
              </a:rPr>
              <a:t>the fastest </a:t>
            </a:r>
            <a:r>
              <a:rPr lang="en-US" sz="2000" dirty="0"/>
              <a:t>algorithms to execute</a:t>
            </a:r>
          </a:p>
          <a:p>
            <a:pPr>
              <a:spcBef>
                <a:spcPts val="0"/>
              </a:spcBef>
              <a:spcAft>
                <a:spcPts val="1200"/>
              </a:spcAft>
            </a:pPr>
            <a:r>
              <a:rPr lang="en-US" sz="2400" dirty="0"/>
              <a:t>For many algorithms, we have yet to discover an </a:t>
            </a:r>
            <a:r>
              <a:rPr lang="en-US" sz="2400" dirty="0">
                <a:solidFill>
                  <a:srgbClr val="00B050"/>
                </a:solidFill>
              </a:rPr>
              <a:t>optimal</a:t>
            </a:r>
            <a:r>
              <a:rPr lang="en-US" sz="2400" dirty="0"/>
              <a:t> approach!</a:t>
            </a:r>
          </a:p>
          <a:p>
            <a:pPr lvl="1">
              <a:spcBef>
                <a:spcPts val="0"/>
              </a:spcBef>
              <a:spcAft>
                <a:spcPts val="1200"/>
              </a:spcAft>
            </a:pPr>
            <a:r>
              <a:rPr lang="en-US" sz="2000" dirty="0"/>
              <a:t>Even students taking an initial computer science course can get a flash of inspiration and see something in a new way</a:t>
            </a:r>
          </a:p>
          <a:p>
            <a:pPr lvl="1">
              <a:spcBef>
                <a:spcPts val="0"/>
              </a:spcBef>
              <a:spcAft>
                <a:spcPts val="1200"/>
              </a:spcAft>
            </a:pPr>
            <a:r>
              <a:rPr lang="en-US" sz="2000" dirty="0"/>
              <a:t>You can't appreciate the power of Quantum Algorithms if you don't understand the challenges facing classical algorithmic efficiency</a:t>
            </a: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spTree>
    <p:extLst>
      <p:ext uri="{BB962C8B-B14F-4D97-AF65-F5344CB8AC3E}">
        <p14:creationId xmlns:p14="http://schemas.microsoft.com/office/powerpoint/2010/main" val="256622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3" name="Content Placeholder 2"/>
          <p:cNvSpPr>
            <a:spLocks noGrp="1"/>
          </p:cNvSpPr>
          <p:nvPr>
            <p:ph idx="1"/>
          </p:nvPr>
        </p:nvSpPr>
        <p:spPr>
          <a:xfrm>
            <a:off x="628650" y="1557106"/>
            <a:ext cx="8073648" cy="4642215"/>
          </a:xfrm>
        </p:spPr>
        <p:txBody>
          <a:bodyPr>
            <a:noAutofit/>
          </a:bodyPr>
          <a:lstStyle/>
          <a:p>
            <a:pPr>
              <a:spcBef>
                <a:spcPts val="0"/>
              </a:spcBef>
              <a:spcAft>
                <a:spcPts val="1200"/>
              </a:spcAft>
            </a:pPr>
            <a:r>
              <a:rPr lang="en-US" sz="2400" dirty="0"/>
              <a:t>Scientific computing often involves analyzing large data sets or running large-scale simulations</a:t>
            </a:r>
          </a:p>
          <a:p>
            <a:pPr>
              <a:spcBef>
                <a:spcPts val="0"/>
              </a:spcBef>
              <a:spcAft>
                <a:spcPts val="1200"/>
              </a:spcAft>
            </a:pPr>
            <a:r>
              <a:rPr lang="en-US" sz="2400" dirty="0"/>
              <a:t>It is very important to have code that runs as fast as possible while returning the correct results</a:t>
            </a:r>
          </a:p>
          <a:p>
            <a:pPr>
              <a:spcBef>
                <a:spcPts val="0"/>
              </a:spcBef>
              <a:spcAft>
                <a:spcPts val="1200"/>
              </a:spcAft>
            </a:pPr>
            <a:r>
              <a:rPr lang="en-US" sz="2400" dirty="0"/>
              <a:t>We measure algorithm efficiency by estimating the impact on the </a:t>
            </a:r>
            <a:r>
              <a:rPr lang="en-US" sz="2400" b="1" dirty="0">
                <a:solidFill>
                  <a:srgbClr val="FF0000"/>
                </a:solidFill>
              </a:rPr>
              <a:t>total run time </a:t>
            </a:r>
            <a:r>
              <a:rPr lang="en-US" sz="2400" dirty="0"/>
              <a:t>as the </a:t>
            </a:r>
            <a:r>
              <a:rPr lang="en-US" sz="2400" b="1" dirty="0">
                <a:solidFill>
                  <a:srgbClr val="0070C0"/>
                </a:solidFill>
              </a:rPr>
              <a:t>size of the input data increases</a:t>
            </a:r>
          </a:p>
          <a:p>
            <a:pPr>
              <a:spcBef>
                <a:spcPts val="0"/>
              </a:spcBef>
              <a:spcAft>
                <a:spcPts val="1200"/>
              </a:spcAft>
            </a:pPr>
            <a:r>
              <a:rPr lang="en-US" sz="2400" dirty="0"/>
              <a:t>We are only interested in the principal (highest exponent) term which describes the overall “</a:t>
            </a:r>
            <a:r>
              <a:rPr lang="en-US" sz="2400" b="1" dirty="0">
                <a:solidFill>
                  <a:srgbClr val="00B050"/>
                </a:solidFill>
              </a:rPr>
              <a:t>order</a:t>
            </a:r>
            <a:r>
              <a:rPr lang="en-US" sz="2400" dirty="0"/>
              <a:t>” of the algorithm, and are not trying to estimate the </a:t>
            </a:r>
            <a:r>
              <a:rPr lang="en-US" sz="2400" i="1" dirty="0"/>
              <a:t>exact</a:t>
            </a:r>
            <a:r>
              <a:rPr lang="en-US" sz="2400" dirty="0"/>
              <a:t> run time</a:t>
            </a:r>
          </a:p>
          <a:p>
            <a:pPr>
              <a:spcBef>
                <a:spcPts val="0"/>
              </a:spcBef>
              <a:spcAft>
                <a:spcPts val="1200"/>
              </a:spcAft>
            </a:pPr>
            <a:r>
              <a:rPr lang="en-US" sz="2400" dirty="0"/>
              <a:t>The order of an algorithm is expressed in “</a:t>
            </a:r>
            <a:r>
              <a:rPr lang="en-US" sz="2400" b="1" dirty="0"/>
              <a:t>Big O</a:t>
            </a:r>
            <a:r>
              <a:rPr lang="en-US" sz="2400" dirty="0"/>
              <a:t>” notation</a:t>
            </a:r>
          </a:p>
          <a:p>
            <a:pPr>
              <a:spcBef>
                <a:spcPts val="0"/>
              </a:spcBef>
              <a:spcAft>
                <a:spcPts val="1200"/>
              </a:spcAft>
            </a:pPr>
            <a:r>
              <a:rPr lang="en-US" sz="2400" u="sng" dirty="0"/>
              <a:t>The optimal algorithms have the smallest possible order</a:t>
            </a:r>
          </a:p>
          <a:p>
            <a:pPr>
              <a:spcBef>
                <a:spcPts val="0"/>
              </a:spcBef>
              <a:spcAft>
                <a:spcPts val="1200"/>
              </a:spcAft>
            </a:pPr>
            <a:endParaRPr lang="en-US" sz="2400" dirty="0"/>
          </a:p>
          <a:p>
            <a:pPr marL="0" indent="0">
              <a:spcBef>
                <a:spcPts val="0"/>
              </a:spcBef>
              <a:spcAft>
                <a:spcPts val="1200"/>
              </a:spcAft>
              <a:buNone/>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348937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28</a:t>
            </a:fld>
            <a:endParaRPr lang="en-US" dirty="0"/>
          </a:p>
        </p:txBody>
      </p:sp>
      <p:pic>
        <p:nvPicPr>
          <p:cNvPr id="3" name="Picture 2"/>
          <p:cNvPicPr>
            <a:picLocks noChangeAspect="1"/>
          </p:cNvPicPr>
          <p:nvPr/>
        </p:nvPicPr>
        <p:blipFill>
          <a:blip r:embed="rId3"/>
          <a:stretch>
            <a:fillRect/>
          </a:stretch>
        </p:blipFill>
        <p:spPr>
          <a:xfrm>
            <a:off x="1585912" y="1468581"/>
            <a:ext cx="5972175" cy="4572000"/>
          </a:xfrm>
          <a:prstGeom prst="rect">
            <a:avLst/>
          </a:prstGeom>
        </p:spPr>
      </p:pic>
      <p:sp>
        <p:nvSpPr>
          <p:cNvPr id="4" name="TextBox 3">
            <a:extLst>
              <a:ext uri="{FF2B5EF4-FFF2-40B4-BE49-F238E27FC236}">
                <a16:creationId xmlns:a16="http://schemas.microsoft.com/office/drawing/2014/main" id="{F87CB3E1-6680-77E2-3C16-48EB34821A04}"/>
              </a:ext>
            </a:extLst>
          </p:cNvPr>
          <p:cNvSpPr txBox="1"/>
          <p:nvPr/>
        </p:nvSpPr>
        <p:spPr>
          <a:xfrm>
            <a:off x="860997" y="1925705"/>
            <a:ext cx="1866275" cy="646331"/>
          </a:xfrm>
          <a:prstGeom prst="rect">
            <a:avLst/>
          </a:prstGeom>
          <a:solidFill>
            <a:schemeClr val="bg1"/>
          </a:solidFill>
          <a:ln w="19050">
            <a:solidFill>
              <a:srgbClr val="FF0000"/>
            </a:solidFill>
          </a:ln>
        </p:spPr>
        <p:txBody>
          <a:bodyPr wrap="square" rtlCol="0">
            <a:spAutoFit/>
          </a:bodyPr>
          <a:lstStyle/>
          <a:p>
            <a:pPr algn="ctr"/>
            <a:r>
              <a:rPr lang="en-US" dirty="0">
                <a:ln>
                  <a:solidFill>
                    <a:srgbClr val="FF0000"/>
                  </a:solidFill>
                </a:ln>
                <a:solidFill>
                  <a:srgbClr val="FF0000"/>
                </a:solidFill>
              </a:rPr>
              <a:t>n is the # of items you must process</a:t>
            </a:r>
          </a:p>
        </p:txBody>
      </p:sp>
    </p:spTree>
    <p:extLst>
      <p:ext uri="{BB962C8B-B14F-4D97-AF65-F5344CB8AC3E}">
        <p14:creationId xmlns:p14="http://schemas.microsoft.com/office/powerpoint/2010/main" val="2032515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29</a:t>
            </a:fld>
            <a:endParaRPr lang="en-US" dirty="0"/>
          </a:p>
        </p:txBody>
      </p:sp>
      <p:pic>
        <p:nvPicPr>
          <p:cNvPr id="7" name="Picture 6"/>
          <p:cNvPicPr>
            <a:picLocks noChangeAspect="1"/>
          </p:cNvPicPr>
          <p:nvPr/>
        </p:nvPicPr>
        <p:blipFill>
          <a:blip r:embed="rId3"/>
          <a:stretch>
            <a:fillRect/>
          </a:stretch>
        </p:blipFill>
        <p:spPr>
          <a:xfrm>
            <a:off x="540635" y="1651122"/>
            <a:ext cx="8062730" cy="4052253"/>
          </a:xfrm>
          <a:prstGeom prst="rect">
            <a:avLst/>
          </a:prstGeom>
          <a:ln>
            <a:solidFill>
              <a:schemeClr val="tx1"/>
            </a:solidFill>
          </a:ln>
        </p:spPr>
      </p:pic>
    </p:spTree>
    <p:extLst>
      <p:ext uri="{BB962C8B-B14F-4D97-AF65-F5344CB8AC3E}">
        <p14:creationId xmlns:p14="http://schemas.microsoft.com/office/powerpoint/2010/main" val="3146379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pic>
        <p:nvPicPr>
          <p:cNvPr id="8" name="Picture 7"/>
          <p:cNvPicPr>
            <a:picLocks noChangeAspect="1"/>
          </p:cNvPicPr>
          <p:nvPr/>
        </p:nvPicPr>
        <p:blipFill>
          <a:blip r:embed="rId2"/>
          <a:stretch>
            <a:fillRect/>
          </a:stretch>
        </p:blipFill>
        <p:spPr>
          <a:xfrm>
            <a:off x="5936398" y="1468581"/>
            <a:ext cx="2774089" cy="1837835"/>
          </a:xfrm>
          <a:prstGeom prst="rect">
            <a:avLst/>
          </a:prstGeom>
        </p:spPr>
      </p:pic>
      <p:sp>
        <p:nvSpPr>
          <p:cNvPr id="11" name="TextBox 10"/>
          <p:cNvSpPr txBox="1"/>
          <p:nvPr/>
        </p:nvSpPr>
        <p:spPr>
          <a:xfrm>
            <a:off x="5923744" y="4129314"/>
            <a:ext cx="2786743" cy="1569660"/>
          </a:xfrm>
          <a:prstGeom prst="rect">
            <a:avLst/>
          </a:prstGeom>
          <a:noFill/>
        </p:spPr>
        <p:txBody>
          <a:bodyPr wrap="square" rtlCol="0">
            <a:spAutoFit/>
          </a:bodyPr>
          <a:lstStyle/>
          <a:p>
            <a:pPr algn="ctr"/>
            <a:r>
              <a:rPr lang="en-US" sz="2400" dirty="0"/>
              <a:t>How can we convert  </a:t>
            </a:r>
            <a:r>
              <a:rPr lang="en-US" sz="2400" i="1" dirty="0"/>
              <a:t>to</a:t>
            </a:r>
            <a:r>
              <a:rPr lang="en-US" sz="2400" dirty="0"/>
              <a:t> &amp; </a:t>
            </a:r>
            <a:r>
              <a:rPr lang="en-US" sz="2400" i="1" dirty="0"/>
              <a:t>from</a:t>
            </a:r>
            <a:r>
              <a:rPr lang="en-US" sz="2400" dirty="0"/>
              <a:t> a </a:t>
            </a:r>
            <a:r>
              <a:rPr lang="en-US" sz="2400" b="1" dirty="0">
                <a:solidFill>
                  <a:srgbClr val="0070C0"/>
                </a:solidFill>
              </a:rPr>
              <a:t>card #</a:t>
            </a:r>
            <a:r>
              <a:rPr lang="en-US" sz="2400" dirty="0"/>
              <a:t> and a specific </a:t>
            </a:r>
            <a:r>
              <a:rPr lang="en-US" sz="2400" b="1" dirty="0">
                <a:solidFill>
                  <a:srgbClr val="00B050"/>
                </a:solidFill>
              </a:rPr>
              <a:t>suit</a:t>
            </a:r>
            <a:r>
              <a:rPr lang="en-US" sz="2400" dirty="0"/>
              <a:t> and </a:t>
            </a:r>
            <a:r>
              <a:rPr lang="en-US" sz="2400" b="1" dirty="0">
                <a:solidFill>
                  <a:srgbClr val="FF0000"/>
                </a:solidFill>
              </a:rPr>
              <a:t>rank</a:t>
            </a:r>
            <a:r>
              <a:rPr lang="en-US" sz="2400" dirty="0"/>
              <a:t>?</a:t>
            </a:r>
          </a:p>
        </p:txBody>
      </p:sp>
      <p:graphicFrame>
        <p:nvGraphicFramePr>
          <p:cNvPr id="15" name="Table 14"/>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07006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Prime Racer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Write a program to generate a list of </a:t>
            </a:r>
            <a:r>
              <a:rPr lang="en-US" sz="2400" b="1" dirty="0"/>
              <a:t>10,000</a:t>
            </a:r>
            <a:r>
              <a:rPr lang="en-US" sz="2400" dirty="0"/>
              <a:t> random </a:t>
            </a:r>
            <a:r>
              <a:rPr lang="en-US" sz="2400" b="1" dirty="0">
                <a:solidFill>
                  <a:srgbClr val="7030A0"/>
                </a:solidFill>
              </a:rPr>
              <a:t>integers</a:t>
            </a:r>
            <a:r>
              <a:rPr lang="en-US" sz="2400" dirty="0"/>
              <a:t> (all between 100,000 and 1,000,000 inclusive)</a:t>
            </a:r>
          </a:p>
          <a:p>
            <a:pPr>
              <a:spcBef>
                <a:spcPts val="0"/>
              </a:spcBef>
              <a:spcAft>
                <a:spcPts val="1200"/>
              </a:spcAft>
            </a:pPr>
            <a:r>
              <a:rPr lang="en-US" sz="2400" dirty="0"/>
              <a:t>Count the number of </a:t>
            </a:r>
            <a:r>
              <a:rPr lang="en-US" sz="2400" b="1" dirty="0">
                <a:solidFill>
                  <a:srgbClr val="FF0000"/>
                </a:solidFill>
              </a:rPr>
              <a:t>prime</a:t>
            </a:r>
            <a:r>
              <a:rPr lang="en-US" sz="2400" dirty="0"/>
              <a:t> numbers within that list</a:t>
            </a:r>
          </a:p>
          <a:p>
            <a:pPr>
              <a:spcBef>
                <a:spcPts val="0"/>
              </a:spcBef>
              <a:spcAft>
                <a:spcPts val="1200"/>
              </a:spcAft>
            </a:pPr>
            <a:r>
              <a:rPr lang="en-US" sz="2400" dirty="0"/>
              <a:t>Use the </a:t>
            </a:r>
            <a:r>
              <a:rPr lang="en-US" sz="2400" b="1" dirty="0" err="1">
                <a:solidFill>
                  <a:srgbClr val="0070C0"/>
                </a:solidFill>
              </a:rPr>
              <a:t>time.process_time</a:t>
            </a:r>
            <a:r>
              <a:rPr lang="en-US" sz="2400" b="1" dirty="0">
                <a:solidFill>
                  <a:srgbClr val="0070C0"/>
                </a:solidFill>
              </a:rPr>
              <a:t>()</a:t>
            </a:r>
            <a:r>
              <a:rPr lang="en-US" sz="2400" dirty="0"/>
              <a:t> function to instrument your code and measure the total run time in seconds</a:t>
            </a:r>
          </a:p>
          <a:p>
            <a:pPr>
              <a:spcBef>
                <a:spcPts val="0"/>
              </a:spcBef>
              <a:spcAft>
                <a:spcPts val="1200"/>
              </a:spcAft>
            </a:pPr>
            <a:r>
              <a:rPr lang="en-US" sz="2400" dirty="0"/>
              <a:t>As we make changes to the algorithm, we compare the total run time between versions to accumulate hard evidence that our changes are indeed making the code run faster</a:t>
            </a:r>
          </a:p>
          <a:p>
            <a:pPr>
              <a:spcBef>
                <a:spcPts val="0"/>
              </a:spcBef>
              <a:spcAft>
                <a:spcPts val="1200"/>
              </a:spcAft>
            </a:pPr>
            <a:r>
              <a:rPr lang="en-US" sz="2400" dirty="0"/>
              <a:t>As we further optimize the program, we must continue to ensure it is emitting correct and consistent output</a:t>
            </a:r>
          </a:p>
          <a:p>
            <a:pPr marL="0" indent="0">
              <a:spcBef>
                <a:spcPts val="0"/>
              </a:spcBef>
              <a:spcAft>
                <a:spcPts val="1200"/>
              </a:spcAft>
              <a:buNone/>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323199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31</a:t>
            </a:fld>
            <a:endParaRPr lang="en-US"/>
          </a:p>
        </p:txBody>
      </p:sp>
      <p:pic>
        <p:nvPicPr>
          <p:cNvPr id="5" name="Picture 4">
            <a:extLst>
              <a:ext uri="{FF2B5EF4-FFF2-40B4-BE49-F238E27FC236}">
                <a16:creationId xmlns:a16="http://schemas.microsoft.com/office/drawing/2014/main" id="{6977AB36-CA01-781D-6712-D6A85EE86BCA}"/>
              </a:ext>
            </a:extLst>
          </p:cNvPr>
          <p:cNvPicPr>
            <a:picLocks noChangeAspect="1"/>
          </p:cNvPicPr>
          <p:nvPr/>
        </p:nvPicPr>
        <p:blipFill>
          <a:blip r:embed="rId2"/>
          <a:stretch>
            <a:fillRect/>
          </a:stretch>
        </p:blipFill>
        <p:spPr>
          <a:xfrm>
            <a:off x="1568471" y="1435953"/>
            <a:ext cx="6007057" cy="5056921"/>
          </a:xfrm>
          <a:prstGeom prst="rect">
            <a:avLst/>
          </a:prstGeom>
        </p:spPr>
      </p:pic>
      <p:grpSp>
        <p:nvGrpSpPr>
          <p:cNvPr id="7" name="Group 6">
            <a:extLst>
              <a:ext uri="{FF2B5EF4-FFF2-40B4-BE49-F238E27FC236}">
                <a16:creationId xmlns:a16="http://schemas.microsoft.com/office/drawing/2014/main" id="{6886C6B7-8CFE-1153-32C2-4FB2BBD79BD3}"/>
              </a:ext>
            </a:extLst>
          </p:cNvPr>
          <p:cNvGrpSpPr/>
          <p:nvPr/>
        </p:nvGrpSpPr>
        <p:grpSpPr>
          <a:xfrm>
            <a:off x="2693771" y="2428672"/>
            <a:ext cx="1076632" cy="369332"/>
            <a:chOff x="4968362" y="2079211"/>
            <a:chExt cx="1076632" cy="369332"/>
          </a:xfrm>
        </p:grpSpPr>
        <p:cxnSp>
          <p:nvCxnSpPr>
            <p:cNvPr id="8" name="Straight Arrow Connector 7">
              <a:extLst>
                <a:ext uri="{FF2B5EF4-FFF2-40B4-BE49-F238E27FC236}">
                  <a16:creationId xmlns:a16="http://schemas.microsoft.com/office/drawing/2014/main" id="{C8CE68C7-A992-672A-01F9-2C174C3D764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CD54F8-FE24-C9B4-F099-986E52B5724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0924F82A-7D2C-3890-4D2E-DA34655DE703}"/>
              </a:ext>
            </a:extLst>
          </p:cNvPr>
          <p:cNvGrpSpPr/>
          <p:nvPr/>
        </p:nvGrpSpPr>
        <p:grpSpPr>
          <a:xfrm>
            <a:off x="4033683" y="2928357"/>
            <a:ext cx="1076632" cy="369332"/>
            <a:chOff x="4704120" y="2356972"/>
            <a:chExt cx="1076632" cy="369332"/>
          </a:xfrm>
        </p:grpSpPr>
        <p:cxnSp>
          <p:nvCxnSpPr>
            <p:cNvPr id="11" name="Straight Arrow Connector 10">
              <a:extLst>
                <a:ext uri="{FF2B5EF4-FFF2-40B4-BE49-F238E27FC236}">
                  <a16:creationId xmlns:a16="http://schemas.microsoft.com/office/drawing/2014/main" id="{819FA6D0-BF87-DD0C-495C-86D4E0C2C61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BE9C66-23F7-6167-D17F-68BD2E7FA00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C7BFE277-57ED-48D4-0E0E-F9AF11C87254}"/>
              </a:ext>
            </a:extLst>
          </p:cNvPr>
          <p:cNvGrpSpPr/>
          <p:nvPr/>
        </p:nvGrpSpPr>
        <p:grpSpPr>
          <a:xfrm>
            <a:off x="2326513" y="3685409"/>
            <a:ext cx="1068643" cy="369332"/>
            <a:chOff x="3647644" y="4910075"/>
            <a:chExt cx="1068643" cy="369332"/>
          </a:xfrm>
        </p:grpSpPr>
        <p:sp>
          <p:nvSpPr>
            <p:cNvPr id="14" name="TextBox 13">
              <a:extLst>
                <a:ext uri="{FF2B5EF4-FFF2-40B4-BE49-F238E27FC236}">
                  <a16:creationId xmlns:a16="http://schemas.microsoft.com/office/drawing/2014/main" id="{52D329AA-60FD-5567-02CB-8DF32D75D5B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ADB15E4F-CFE6-2CBB-EB87-817D2312E9E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4DEB45B-3F21-58F8-D6DD-DF384E446912}"/>
              </a:ext>
            </a:extLst>
          </p:cNvPr>
          <p:cNvGrpSpPr/>
          <p:nvPr/>
        </p:nvGrpSpPr>
        <p:grpSpPr>
          <a:xfrm>
            <a:off x="7490624" y="4955545"/>
            <a:ext cx="1064340" cy="369332"/>
            <a:chOff x="3647644" y="5421073"/>
            <a:chExt cx="1064340" cy="369332"/>
          </a:xfrm>
        </p:grpSpPr>
        <p:sp>
          <p:nvSpPr>
            <p:cNvPr id="17" name="TextBox 16">
              <a:extLst>
                <a:ext uri="{FF2B5EF4-FFF2-40B4-BE49-F238E27FC236}">
                  <a16:creationId xmlns:a16="http://schemas.microsoft.com/office/drawing/2014/main" id="{0AE84F40-D9F2-636B-5D09-0963E842076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7AC3329B-2BF0-8679-86B7-3DBB5B76ECF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859DEF3C-1CB3-7533-D012-6B64454A8223}"/>
              </a:ext>
            </a:extLst>
          </p:cNvPr>
          <p:cNvSpPr/>
          <p:nvPr/>
        </p:nvSpPr>
        <p:spPr>
          <a:xfrm>
            <a:off x="5667145" y="5022611"/>
            <a:ext cx="164892"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36C27F-8554-F9F1-E7D4-81D94259AF81}"/>
              </a:ext>
            </a:extLst>
          </p:cNvPr>
          <p:cNvSpPr/>
          <p:nvPr/>
        </p:nvSpPr>
        <p:spPr>
          <a:xfrm>
            <a:off x="3506245" y="5022611"/>
            <a:ext cx="1845244"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9E702D-AF63-BB92-A040-7B1AD06A96E5}"/>
              </a:ext>
            </a:extLst>
          </p:cNvPr>
          <p:cNvGrpSpPr/>
          <p:nvPr/>
        </p:nvGrpSpPr>
        <p:grpSpPr>
          <a:xfrm>
            <a:off x="4426589" y="5302392"/>
            <a:ext cx="1068643" cy="369332"/>
            <a:chOff x="3647644" y="5359159"/>
            <a:chExt cx="1068643" cy="369332"/>
          </a:xfrm>
        </p:grpSpPr>
        <p:sp>
          <p:nvSpPr>
            <p:cNvPr id="22" name="TextBox 21">
              <a:extLst>
                <a:ext uri="{FF2B5EF4-FFF2-40B4-BE49-F238E27FC236}">
                  <a16:creationId xmlns:a16="http://schemas.microsoft.com/office/drawing/2014/main" id="{9DE4317A-D91D-69C8-06BB-AB52A1508BA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A0D0D90D-A132-648E-40EB-BF77B14C55A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7ECF70C2-4079-E28F-2F9D-C3C64345DBD9}"/>
              </a:ext>
            </a:extLst>
          </p:cNvPr>
          <p:cNvGrpSpPr/>
          <p:nvPr/>
        </p:nvGrpSpPr>
        <p:grpSpPr>
          <a:xfrm>
            <a:off x="6381353" y="5474624"/>
            <a:ext cx="1076632" cy="369332"/>
            <a:chOff x="2157212" y="5356391"/>
            <a:chExt cx="1076632" cy="369332"/>
          </a:xfrm>
        </p:grpSpPr>
        <p:sp>
          <p:nvSpPr>
            <p:cNvPr id="6" name="TextBox 5">
              <a:extLst>
                <a:ext uri="{FF2B5EF4-FFF2-40B4-BE49-F238E27FC236}">
                  <a16:creationId xmlns:a16="http://schemas.microsoft.com/office/drawing/2014/main" id="{633D9107-EBEE-1CF3-1AED-4E8F5D11C34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80E5540E-CF75-CAED-7D98-697084DFA1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58C63DCD-92D1-D59E-5854-33033AA29D56}"/>
              </a:ext>
            </a:extLst>
          </p:cNvPr>
          <p:cNvSpPr/>
          <p:nvPr/>
        </p:nvSpPr>
        <p:spPr>
          <a:xfrm>
            <a:off x="4171951" y="5563045"/>
            <a:ext cx="1179537"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79CAE1-AB67-7294-5774-0A1E6C0E5C76}"/>
              </a:ext>
            </a:extLst>
          </p:cNvPr>
          <p:cNvSpPr/>
          <p:nvPr/>
        </p:nvSpPr>
        <p:spPr>
          <a:xfrm>
            <a:off x="3314830" y="5561524"/>
            <a:ext cx="802351"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C67CF1-4B99-8206-503B-CD3E70763A47}"/>
              </a:ext>
            </a:extLst>
          </p:cNvPr>
          <p:cNvSpPr/>
          <p:nvPr/>
        </p:nvSpPr>
        <p:spPr>
          <a:xfrm>
            <a:off x="5420223" y="5561524"/>
            <a:ext cx="897233"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15D5822-1EA1-D997-483D-546864BDF0F6}"/>
              </a:ext>
            </a:extLst>
          </p:cNvPr>
          <p:cNvGrpSpPr/>
          <p:nvPr/>
        </p:nvGrpSpPr>
        <p:grpSpPr>
          <a:xfrm>
            <a:off x="3867114" y="1364096"/>
            <a:ext cx="1076632" cy="369332"/>
            <a:chOff x="2157212" y="5356391"/>
            <a:chExt cx="1076632" cy="369332"/>
          </a:xfrm>
        </p:grpSpPr>
        <p:sp>
          <p:nvSpPr>
            <p:cNvPr id="29" name="TextBox 28">
              <a:extLst>
                <a:ext uri="{FF2B5EF4-FFF2-40B4-BE49-F238E27FC236}">
                  <a16:creationId xmlns:a16="http://schemas.microsoft.com/office/drawing/2014/main" id="{CE17F4B4-8B2D-EA11-B559-D06142D24D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87CA06E7-E545-59F3-FE1B-2D55CD9F472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1755D02F-2FA3-C9C8-5110-D4B27FAB120C}"/>
              </a:ext>
            </a:extLst>
          </p:cNvPr>
          <p:cNvGrpSpPr/>
          <p:nvPr/>
        </p:nvGrpSpPr>
        <p:grpSpPr>
          <a:xfrm>
            <a:off x="5787456" y="1713741"/>
            <a:ext cx="1076632" cy="369332"/>
            <a:chOff x="2157212" y="5356391"/>
            <a:chExt cx="1076632" cy="369332"/>
          </a:xfrm>
        </p:grpSpPr>
        <p:sp>
          <p:nvSpPr>
            <p:cNvPr id="32" name="TextBox 31">
              <a:extLst>
                <a:ext uri="{FF2B5EF4-FFF2-40B4-BE49-F238E27FC236}">
                  <a16:creationId xmlns:a16="http://schemas.microsoft.com/office/drawing/2014/main" id="{C2E3BD17-0E5A-8866-3755-91D3884E86D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883A8B98-A97A-D85E-689A-33E6EFFBE7A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BE5EB333-B3E9-30CF-DDE9-EE27AEC0E24A}"/>
              </a:ext>
            </a:extLst>
          </p:cNvPr>
          <p:cNvSpPr/>
          <p:nvPr/>
        </p:nvSpPr>
        <p:spPr>
          <a:xfrm>
            <a:off x="2508208" y="3952412"/>
            <a:ext cx="164892" cy="53068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29CAE70-D6EA-6745-EB20-B51471C10422}"/>
              </a:ext>
            </a:extLst>
          </p:cNvPr>
          <p:cNvGrpSpPr/>
          <p:nvPr/>
        </p:nvGrpSpPr>
        <p:grpSpPr>
          <a:xfrm>
            <a:off x="5539658" y="5655460"/>
            <a:ext cx="1076632" cy="369332"/>
            <a:chOff x="2157212" y="5356391"/>
            <a:chExt cx="1076632" cy="369332"/>
          </a:xfrm>
        </p:grpSpPr>
        <p:sp>
          <p:nvSpPr>
            <p:cNvPr id="36" name="TextBox 35">
              <a:extLst>
                <a:ext uri="{FF2B5EF4-FFF2-40B4-BE49-F238E27FC236}">
                  <a16:creationId xmlns:a16="http://schemas.microsoft.com/office/drawing/2014/main" id="{AC3F9C2D-7ACF-B3DD-DEB1-DDD1A1D32BF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C5A733DF-62DB-4206-FEE4-94E0B7CE4DD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DE40750-C9DA-4CD8-253C-152726802C52}"/>
              </a:ext>
            </a:extLst>
          </p:cNvPr>
          <p:cNvGrpSpPr/>
          <p:nvPr/>
        </p:nvGrpSpPr>
        <p:grpSpPr>
          <a:xfrm>
            <a:off x="5868839" y="6068633"/>
            <a:ext cx="1076632" cy="369332"/>
            <a:chOff x="2157212" y="5356391"/>
            <a:chExt cx="1076632" cy="369332"/>
          </a:xfrm>
        </p:grpSpPr>
        <p:sp>
          <p:nvSpPr>
            <p:cNvPr id="39" name="TextBox 38">
              <a:extLst>
                <a:ext uri="{FF2B5EF4-FFF2-40B4-BE49-F238E27FC236}">
                  <a16:creationId xmlns:a16="http://schemas.microsoft.com/office/drawing/2014/main" id="{3F641EAD-E79F-F4E6-7770-2847A325738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3F89BAA0-C9C8-9D81-AE25-3E65EA29F2B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2AA511-D16B-3B99-0DB5-75519A414E66}"/>
              </a:ext>
            </a:extLst>
          </p:cNvPr>
          <p:cNvSpPr/>
          <p:nvPr/>
        </p:nvSpPr>
        <p:spPr>
          <a:xfrm>
            <a:off x="2396448" y="1794886"/>
            <a:ext cx="297323"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63F7593-D71C-54D5-247F-5DE41E7AF78F}"/>
              </a:ext>
            </a:extLst>
          </p:cNvPr>
          <p:cNvSpPr/>
          <p:nvPr/>
        </p:nvSpPr>
        <p:spPr>
          <a:xfrm>
            <a:off x="3877526" y="1793894"/>
            <a:ext cx="1845244"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0221078-70A2-B509-1154-D45D8B761EA8}"/>
              </a:ext>
            </a:extLst>
          </p:cNvPr>
          <p:cNvSpPr txBox="1"/>
          <p:nvPr/>
        </p:nvSpPr>
        <p:spPr>
          <a:xfrm>
            <a:off x="5119763" y="2116525"/>
            <a:ext cx="2274379" cy="369332"/>
          </a:xfrm>
          <a:prstGeom prst="rect">
            <a:avLst/>
          </a:prstGeom>
          <a:solidFill>
            <a:schemeClr val="bg1"/>
          </a:solidFill>
          <a:ln>
            <a:solidFill>
              <a:schemeClr val="tx1"/>
            </a:solidFill>
          </a:ln>
        </p:spPr>
        <p:txBody>
          <a:bodyPr wrap="square">
            <a:spAutoFit/>
          </a:bodyPr>
          <a:lstStyle/>
          <a:p>
            <a:pPr algn="ctr"/>
            <a:r>
              <a:rPr lang="en-US" dirty="0">
                <a:hlinkClick r:id="rId3"/>
              </a:rPr>
              <a:t>Generator Expressions</a:t>
            </a:r>
            <a:endParaRPr lang="en-US" dirty="0"/>
          </a:p>
        </p:txBody>
      </p:sp>
      <p:sp>
        <p:nvSpPr>
          <p:cNvPr id="45" name="Rectangle 44">
            <a:extLst>
              <a:ext uri="{FF2B5EF4-FFF2-40B4-BE49-F238E27FC236}">
                <a16:creationId xmlns:a16="http://schemas.microsoft.com/office/drawing/2014/main" id="{5F0A74A5-4B0D-1528-A9F2-8D16276BBCEC}"/>
              </a:ext>
            </a:extLst>
          </p:cNvPr>
          <p:cNvSpPr/>
          <p:nvPr/>
        </p:nvSpPr>
        <p:spPr>
          <a:xfrm>
            <a:off x="2710970" y="1794886"/>
            <a:ext cx="1156144" cy="21735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24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right)">
                                      <p:cBhvr>
                                        <p:cTn id="30" dur="500"/>
                                        <p:tgtEl>
                                          <p:spTgt spid="16"/>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righ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right)">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inVertical)">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arn(inVertical)">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right)">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right)">
                                      <p:cBhvr>
                                        <p:cTn id="69" dur="500"/>
                                        <p:tgtEl>
                                          <p:spTgt spid="31"/>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wipe(left)">
                                      <p:cBhvr>
                                        <p:cTn id="73" dur="500"/>
                                        <p:tgtEl>
                                          <p:spTgt spid="44"/>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barn(inVertical)">
                                      <p:cBhvr>
                                        <p:cTn id="78" dur="500"/>
                                        <p:tgtEl>
                                          <p:spTgt spid="42"/>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barn(inVertical)">
                                      <p:cBhvr>
                                        <p:cTn id="83" dur="500"/>
                                        <p:tgtEl>
                                          <p:spTgt spid="45"/>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barn(inVertical)">
                                      <p:cBhvr>
                                        <p:cTn id="88" dur="500"/>
                                        <p:tgtEl>
                                          <p:spTgt spid="41"/>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barn(inVertical)">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26"/>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7"/>
                                        </p:tgtEl>
                                        <p:attrNameLst>
                                          <p:attrName>style.visibility</p:attrName>
                                        </p:attrNameLst>
                                      </p:cBhvr>
                                      <p:to>
                                        <p:strVal val="hidden"/>
                                      </p:to>
                                    </p:set>
                                  </p:childTnLst>
                                </p:cTn>
                              </p:par>
                            </p:childTnLst>
                          </p:cTn>
                        </p:par>
                        <p:par>
                          <p:cTn id="102" fill="hold">
                            <p:stCondLst>
                              <p:cond delay="0"/>
                            </p:stCondLst>
                            <p:childTnLst>
                              <p:par>
                                <p:cTn id="103" presetID="22" presetClass="entr" presetSubtype="2" fill="hold" nodeType="after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right)">
                                      <p:cBhvr>
                                        <p:cTn id="105" dur="500"/>
                                        <p:tgtEl>
                                          <p:spTgt spid="3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38"/>
                                        </p:tgtEl>
                                        <p:attrNameLst>
                                          <p:attrName>style.visibility</p:attrName>
                                        </p:attrNameLst>
                                      </p:cBhvr>
                                      <p:to>
                                        <p:strVal val="visible"/>
                                      </p:to>
                                    </p:set>
                                    <p:animEffect transition="in" filter="wipe(right)">
                                      <p:cBhvr>
                                        <p:cTn id="1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5" grpId="1" animBg="1"/>
      <p:bldP spid="26" grpId="0" animBg="1"/>
      <p:bldP spid="26" grpId="1" animBg="1"/>
      <p:bldP spid="27" grpId="0" animBg="1"/>
      <p:bldP spid="27" grpId="1" animBg="1"/>
      <p:bldP spid="34" grpId="0" animBg="1"/>
      <p:bldP spid="41" grpId="0" animBg="1"/>
      <p:bldP spid="42" grpId="0" animBg="1"/>
      <p:bldP spid="44"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902B01-26E3-F655-AEB2-D5DDB245DC49}"/>
              </a:ext>
            </a:extLst>
          </p:cNvPr>
          <p:cNvPicPr>
            <a:picLocks noChangeAspect="1"/>
          </p:cNvPicPr>
          <p:nvPr/>
        </p:nvPicPr>
        <p:blipFill>
          <a:blip r:embed="rId2"/>
          <a:stretch>
            <a:fillRect/>
          </a:stretch>
        </p:blipFill>
        <p:spPr>
          <a:xfrm>
            <a:off x="460393" y="2952809"/>
            <a:ext cx="8223214" cy="983085"/>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32</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360825" y="3345861"/>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479532" y="3577084"/>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 name="Rectangle 2">
            <a:extLst>
              <a:ext uri="{FF2B5EF4-FFF2-40B4-BE49-F238E27FC236}">
                <a16:creationId xmlns:a16="http://schemas.microsoft.com/office/drawing/2014/main" id="{40DFB5F6-48CA-AFFA-7553-917750DB1633}"/>
              </a:ext>
            </a:extLst>
          </p:cNvPr>
          <p:cNvSpPr/>
          <p:nvPr/>
        </p:nvSpPr>
        <p:spPr>
          <a:xfrm>
            <a:off x="6961239" y="442210"/>
            <a:ext cx="1554111" cy="846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take up to </a:t>
            </a:r>
            <a:r>
              <a:rPr lang="en-US" b="1" dirty="0">
                <a:solidFill>
                  <a:srgbClr val="FFFF00"/>
                </a:solidFill>
              </a:rPr>
              <a:t>60</a:t>
            </a:r>
            <a:r>
              <a:rPr lang="en-US" dirty="0"/>
              <a:t> secs</a:t>
            </a:r>
          </a:p>
        </p:txBody>
      </p:sp>
    </p:spTree>
    <p:extLst>
      <p:ext uri="{BB962C8B-B14F-4D97-AF65-F5344CB8AC3E}">
        <p14:creationId xmlns:p14="http://schemas.microsoft.com/office/powerpoint/2010/main" val="17872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righ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FAA232-EA68-54B9-088E-9DF503B35F9D}"/>
              </a:ext>
            </a:extLst>
          </p:cNvPr>
          <p:cNvPicPr>
            <a:picLocks noChangeAspect="1"/>
          </p:cNvPicPr>
          <p:nvPr/>
        </p:nvPicPr>
        <p:blipFill>
          <a:blip r:embed="rId2"/>
          <a:stretch>
            <a:fillRect/>
          </a:stretch>
        </p:blipFill>
        <p:spPr>
          <a:xfrm>
            <a:off x="2716065" y="3086318"/>
            <a:ext cx="6193327" cy="1309508"/>
          </a:xfrm>
          <a:prstGeom prst="rect">
            <a:avLst/>
          </a:prstGeom>
        </p:spPr>
      </p:pic>
      <p:pic>
        <p:nvPicPr>
          <p:cNvPr id="6" name="Picture 5">
            <a:extLst>
              <a:ext uri="{FF2B5EF4-FFF2-40B4-BE49-F238E27FC236}">
                <a16:creationId xmlns:a16="http://schemas.microsoft.com/office/drawing/2014/main" id="{7D8F9E47-9071-D9F6-F89B-F36C8D98DEB9}"/>
              </a:ext>
            </a:extLst>
          </p:cNvPr>
          <p:cNvPicPr>
            <a:picLocks noChangeAspect="1"/>
          </p:cNvPicPr>
          <p:nvPr/>
        </p:nvPicPr>
        <p:blipFill>
          <a:blip r:embed="rId3"/>
          <a:stretch>
            <a:fillRect/>
          </a:stretch>
        </p:blipFill>
        <p:spPr>
          <a:xfrm>
            <a:off x="2729177" y="1654763"/>
            <a:ext cx="6180215" cy="809046"/>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prime_racer2.py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33</a:t>
            </a:fld>
            <a:endParaRPr lang="en-US"/>
          </a:p>
        </p:txBody>
      </p:sp>
      <p:sp>
        <p:nvSpPr>
          <p:cNvPr id="10" name="TextBox 9">
            <a:extLst>
              <a:ext uri="{FF2B5EF4-FFF2-40B4-BE49-F238E27FC236}">
                <a16:creationId xmlns:a16="http://schemas.microsoft.com/office/drawing/2014/main" id="{733084AE-FA49-2B8B-9A09-288431012648}"/>
              </a:ext>
            </a:extLst>
          </p:cNvPr>
          <p:cNvSpPr txBox="1"/>
          <p:nvPr/>
        </p:nvSpPr>
        <p:spPr>
          <a:xfrm>
            <a:off x="219881" y="1874620"/>
            <a:ext cx="2410893" cy="369332"/>
          </a:xfrm>
          <a:prstGeom prst="rect">
            <a:avLst/>
          </a:prstGeom>
          <a:noFill/>
        </p:spPr>
        <p:txBody>
          <a:bodyPr wrap="square" rtlCol="0">
            <a:spAutoFit/>
          </a:bodyPr>
          <a:lstStyle/>
          <a:p>
            <a:pPr algn="ctr"/>
            <a:r>
              <a:rPr lang="en-US" b="1" dirty="0">
                <a:solidFill>
                  <a:srgbClr val="00B050"/>
                </a:solidFill>
              </a:rPr>
              <a:t>prime_racer1.py</a:t>
            </a:r>
          </a:p>
        </p:txBody>
      </p:sp>
      <p:sp>
        <p:nvSpPr>
          <p:cNvPr id="11" name="TextBox 10">
            <a:extLst>
              <a:ext uri="{FF2B5EF4-FFF2-40B4-BE49-F238E27FC236}">
                <a16:creationId xmlns:a16="http://schemas.microsoft.com/office/drawing/2014/main" id="{DD808770-6D53-5EE0-1CCC-EF96AE3F8DD7}"/>
              </a:ext>
            </a:extLst>
          </p:cNvPr>
          <p:cNvSpPr txBox="1"/>
          <p:nvPr/>
        </p:nvSpPr>
        <p:spPr>
          <a:xfrm>
            <a:off x="3629514" y="4745753"/>
            <a:ext cx="3595114" cy="369332"/>
          </a:xfrm>
          <a:prstGeom prst="rect">
            <a:avLst/>
          </a:prstGeom>
          <a:noFill/>
        </p:spPr>
        <p:txBody>
          <a:bodyPr wrap="square" rtlCol="0">
            <a:spAutoFit/>
          </a:bodyPr>
          <a:lstStyle/>
          <a:p>
            <a:pPr algn="ctr"/>
            <a:r>
              <a:rPr lang="en-US" dirty="0"/>
              <a:t>If a number is even, it is </a:t>
            </a:r>
            <a:r>
              <a:rPr lang="en-US" u="sng" dirty="0"/>
              <a:t>not</a:t>
            </a:r>
            <a:r>
              <a:rPr lang="en-US" dirty="0"/>
              <a:t> prime</a:t>
            </a:r>
          </a:p>
        </p:txBody>
      </p:sp>
      <p:sp>
        <p:nvSpPr>
          <p:cNvPr id="72" name="TextBox 71">
            <a:extLst>
              <a:ext uri="{FF2B5EF4-FFF2-40B4-BE49-F238E27FC236}">
                <a16:creationId xmlns:a16="http://schemas.microsoft.com/office/drawing/2014/main" id="{BA5A83D2-F9D4-98E7-05A9-6DBEC24EEDAE}"/>
              </a:ext>
            </a:extLst>
          </p:cNvPr>
          <p:cNvSpPr txBox="1"/>
          <p:nvPr/>
        </p:nvSpPr>
        <p:spPr>
          <a:xfrm>
            <a:off x="3126712" y="5363083"/>
            <a:ext cx="4600718" cy="923330"/>
          </a:xfrm>
          <a:prstGeom prst="rect">
            <a:avLst/>
          </a:prstGeom>
          <a:noFill/>
        </p:spPr>
        <p:txBody>
          <a:bodyPr wrap="square" rtlCol="0">
            <a:spAutoFit/>
          </a:bodyPr>
          <a:lstStyle/>
          <a:p>
            <a:pPr algn="ctr"/>
            <a:r>
              <a:rPr lang="en-US" dirty="0"/>
              <a:t>All other factors must be odd, so the </a:t>
            </a:r>
            <a:r>
              <a:rPr lang="en-US" b="1" dirty="0"/>
              <a:t>step</a:t>
            </a:r>
            <a:r>
              <a:rPr lang="en-US" dirty="0"/>
              <a:t> size in the </a:t>
            </a:r>
            <a:r>
              <a:rPr lang="en-US" b="1" dirty="0">
                <a:solidFill>
                  <a:srgbClr val="00B050"/>
                </a:solidFill>
              </a:rPr>
              <a:t>range() </a:t>
            </a:r>
            <a:r>
              <a:rPr lang="en-US" dirty="0"/>
              <a:t>function can be </a:t>
            </a:r>
            <a:r>
              <a:rPr lang="en-US" b="1" dirty="0">
                <a:solidFill>
                  <a:srgbClr val="FF0000"/>
                </a:solidFill>
              </a:rPr>
              <a:t>2</a:t>
            </a:r>
            <a:r>
              <a:rPr lang="en-US" dirty="0"/>
              <a:t> to skip over testing all other even potential factors</a:t>
            </a:r>
          </a:p>
        </p:txBody>
      </p:sp>
      <p:sp>
        <p:nvSpPr>
          <p:cNvPr id="7" name="TextBox 6">
            <a:extLst>
              <a:ext uri="{FF2B5EF4-FFF2-40B4-BE49-F238E27FC236}">
                <a16:creationId xmlns:a16="http://schemas.microsoft.com/office/drawing/2014/main" id="{5CC1C421-01CE-0775-E20E-8B32A3E1D957}"/>
              </a:ext>
            </a:extLst>
          </p:cNvPr>
          <p:cNvSpPr txBox="1"/>
          <p:nvPr/>
        </p:nvSpPr>
        <p:spPr>
          <a:xfrm>
            <a:off x="219881" y="3556406"/>
            <a:ext cx="2410893" cy="369332"/>
          </a:xfrm>
          <a:prstGeom prst="rect">
            <a:avLst/>
          </a:prstGeom>
          <a:noFill/>
        </p:spPr>
        <p:txBody>
          <a:bodyPr wrap="square" rtlCol="0">
            <a:spAutoFit/>
          </a:bodyPr>
          <a:lstStyle/>
          <a:p>
            <a:pPr algn="ctr"/>
            <a:r>
              <a:rPr lang="en-US" b="1" dirty="0">
                <a:solidFill>
                  <a:srgbClr val="00B050"/>
                </a:solidFill>
              </a:rPr>
              <a:t>prime_racer2.py</a:t>
            </a:r>
          </a:p>
        </p:txBody>
      </p:sp>
      <p:sp>
        <p:nvSpPr>
          <p:cNvPr id="13" name="Rectangle 12">
            <a:extLst>
              <a:ext uri="{FF2B5EF4-FFF2-40B4-BE49-F238E27FC236}">
                <a16:creationId xmlns:a16="http://schemas.microsoft.com/office/drawing/2014/main" id="{5940F8D3-484C-B107-A887-76B27C7BACB4}"/>
              </a:ext>
            </a:extLst>
          </p:cNvPr>
          <p:cNvSpPr/>
          <p:nvPr/>
        </p:nvSpPr>
        <p:spPr>
          <a:xfrm>
            <a:off x="3176588" y="3600450"/>
            <a:ext cx="1717701" cy="4810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F8C3AB-C889-55CC-F42C-2135B5433C6C}"/>
              </a:ext>
            </a:extLst>
          </p:cNvPr>
          <p:cNvSpPr/>
          <p:nvPr/>
        </p:nvSpPr>
        <p:spPr>
          <a:xfrm>
            <a:off x="8453437" y="4100513"/>
            <a:ext cx="152400" cy="2238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6F16BE9B-6B88-92D8-6B56-81A747641DDA}"/>
              </a:ext>
            </a:extLst>
          </p:cNvPr>
          <p:cNvCxnSpPr>
            <a:stCxn id="11" idx="1"/>
            <a:endCxn id="13" idx="1"/>
          </p:cNvCxnSpPr>
          <p:nvPr/>
        </p:nvCxnSpPr>
        <p:spPr>
          <a:xfrm rot="10800000">
            <a:off x="3176588" y="3840957"/>
            <a:ext cx="452926" cy="1089462"/>
          </a:xfrm>
          <a:prstGeom prst="bentConnector3">
            <a:avLst>
              <a:gd name="adj1" fmla="val 24479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C69DCE3-192A-B292-7E35-716914B36970}"/>
              </a:ext>
            </a:extLst>
          </p:cNvPr>
          <p:cNvCxnSpPr>
            <a:cxnSpLocks/>
            <a:stCxn id="72" idx="3"/>
            <a:endCxn id="14" idx="2"/>
          </p:cNvCxnSpPr>
          <p:nvPr/>
        </p:nvCxnSpPr>
        <p:spPr>
          <a:xfrm flipV="1">
            <a:off x="7727430" y="4324350"/>
            <a:ext cx="802207" cy="150039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8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par>
                          <p:cTn id="30" fill="hold">
                            <p:stCondLst>
                              <p:cond delay="1000"/>
                            </p:stCondLst>
                            <p:childTnLst>
                              <p:par>
                                <p:cTn id="31" presetID="16" presetClass="entr" presetSubtype="21"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ipe(up)">
                                      <p:cBhvr>
                                        <p:cTn id="38" dur="500"/>
                                        <p:tgtEl>
                                          <p:spTgt spid="72"/>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par>
                          <p:cTn id="43" fill="hold">
                            <p:stCondLst>
                              <p:cond delay="1000"/>
                            </p:stCondLst>
                            <p:childTnLst>
                              <p:par>
                                <p:cTn id="44" presetID="16" presetClass="entr" presetSubtype="21"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arn(inVertical)">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72" grpId="0"/>
      <p:bldP spid="7" grpId="0"/>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7E63B2-7836-5BBC-A15C-9F4F9BFE0959}"/>
              </a:ext>
            </a:extLst>
          </p:cNvPr>
          <p:cNvPicPr>
            <a:picLocks noChangeAspect="1"/>
          </p:cNvPicPr>
          <p:nvPr/>
        </p:nvPicPr>
        <p:blipFill>
          <a:blip r:embed="rId2"/>
          <a:stretch>
            <a:fillRect/>
          </a:stretch>
        </p:blipFill>
        <p:spPr>
          <a:xfrm>
            <a:off x="479166" y="2948047"/>
            <a:ext cx="8158811" cy="961905"/>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prime_racer2.py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34</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390808" y="3321212"/>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519551" y="3555610"/>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 name="Rectangle 2">
            <a:extLst>
              <a:ext uri="{FF2B5EF4-FFF2-40B4-BE49-F238E27FC236}">
                <a16:creationId xmlns:a16="http://schemas.microsoft.com/office/drawing/2014/main" id="{374103D9-44B5-E787-4B45-C6F6E3FE8909}"/>
              </a:ext>
            </a:extLst>
          </p:cNvPr>
          <p:cNvSpPr/>
          <p:nvPr/>
        </p:nvSpPr>
        <p:spPr>
          <a:xfrm>
            <a:off x="6961239" y="442210"/>
            <a:ext cx="1554111" cy="846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take up to </a:t>
            </a:r>
            <a:r>
              <a:rPr lang="en-US" b="1" dirty="0">
                <a:solidFill>
                  <a:srgbClr val="FFFF00"/>
                </a:solidFill>
              </a:rPr>
              <a:t>30</a:t>
            </a:r>
            <a:r>
              <a:rPr lang="en-US" dirty="0"/>
              <a:t> secs</a:t>
            </a:r>
          </a:p>
        </p:txBody>
      </p:sp>
    </p:spTree>
    <p:extLst>
      <p:ext uri="{BB962C8B-B14F-4D97-AF65-F5344CB8AC3E}">
        <p14:creationId xmlns:p14="http://schemas.microsoft.com/office/powerpoint/2010/main" val="246029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righ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righ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prime_racer3.py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35</a:t>
            </a:fld>
            <a:endParaRPr lang="en-US"/>
          </a:p>
        </p:txBody>
      </p:sp>
      <p:grpSp>
        <p:nvGrpSpPr>
          <p:cNvPr id="25" name="Group 24">
            <a:extLst>
              <a:ext uri="{FF2B5EF4-FFF2-40B4-BE49-F238E27FC236}">
                <a16:creationId xmlns:a16="http://schemas.microsoft.com/office/drawing/2014/main" id="{367374A4-5230-6317-A2B7-D97A622874C8}"/>
              </a:ext>
            </a:extLst>
          </p:cNvPr>
          <p:cNvGrpSpPr/>
          <p:nvPr/>
        </p:nvGrpSpPr>
        <p:grpSpPr>
          <a:xfrm>
            <a:off x="234608" y="3409633"/>
            <a:ext cx="8293832" cy="1190476"/>
            <a:chOff x="234608" y="3409633"/>
            <a:chExt cx="8293832" cy="1190476"/>
          </a:xfrm>
        </p:grpSpPr>
        <p:pic>
          <p:nvPicPr>
            <p:cNvPr id="24" name="Picture 23">
              <a:extLst>
                <a:ext uri="{FF2B5EF4-FFF2-40B4-BE49-F238E27FC236}">
                  <a16:creationId xmlns:a16="http://schemas.microsoft.com/office/drawing/2014/main" id="{19D63149-0F0C-AA31-B456-D547847E897D}"/>
                </a:ext>
              </a:extLst>
            </p:cNvPr>
            <p:cNvPicPr>
              <a:picLocks noChangeAspect="1"/>
            </p:cNvPicPr>
            <p:nvPr/>
          </p:nvPicPr>
          <p:blipFill>
            <a:blip r:embed="rId2"/>
            <a:stretch>
              <a:fillRect/>
            </a:stretch>
          </p:blipFill>
          <p:spPr>
            <a:xfrm>
              <a:off x="2071297" y="3409633"/>
              <a:ext cx="6457143" cy="1190476"/>
            </a:xfrm>
            <a:prstGeom prst="rect">
              <a:avLst/>
            </a:prstGeom>
          </p:spPr>
        </p:pic>
        <p:sp>
          <p:nvSpPr>
            <p:cNvPr id="15" name="TextBox 14">
              <a:extLst>
                <a:ext uri="{FF2B5EF4-FFF2-40B4-BE49-F238E27FC236}">
                  <a16:creationId xmlns:a16="http://schemas.microsoft.com/office/drawing/2014/main" id="{1D48E438-D589-A058-D301-1AB5F4F7F084}"/>
                </a:ext>
              </a:extLst>
            </p:cNvPr>
            <p:cNvSpPr txBox="1"/>
            <p:nvPr/>
          </p:nvSpPr>
          <p:spPr>
            <a:xfrm>
              <a:off x="234608" y="3824967"/>
              <a:ext cx="1771338" cy="369332"/>
            </a:xfrm>
            <a:prstGeom prst="rect">
              <a:avLst/>
            </a:prstGeom>
            <a:noFill/>
            <a:ln>
              <a:noFill/>
            </a:ln>
          </p:spPr>
          <p:txBody>
            <a:bodyPr wrap="square" rtlCol="0">
              <a:spAutoFit/>
            </a:bodyPr>
            <a:lstStyle/>
            <a:p>
              <a:pPr algn="ctr"/>
              <a:r>
                <a:rPr lang="en-US" b="1" dirty="0">
                  <a:solidFill>
                    <a:srgbClr val="00B050"/>
                  </a:solidFill>
                </a:rPr>
                <a:t>prime_racer3.py</a:t>
              </a:r>
            </a:p>
          </p:txBody>
        </p:sp>
      </p:grpSp>
      <p:grpSp>
        <p:nvGrpSpPr>
          <p:cNvPr id="19" name="Group 18">
            <a:extLst>
              <a:ext uri="{FF2B5EF4-FFF2-40B4-BE49-F238E27FC236}">
                <a16:creationId xmlns:a16="http://schemas.microsoft.com/office/drawing/2014/main" id="{F98F1739-432C-570B-D416-EA5D9784F068}"/>
              </a:ext>
            </a:extLst>
          </p:cNvPr>
          <p:cNvGrpSpPr/>
          <p:nvPr/>
        </p:nvGrpSpPr>
        <p:grpSpPr>
          <a:xfrm>
            <a:off x="234608" y="1662915"/>
            <a:ext cx="8030016" cy="1309508"/>
            <a:chOff x="234608" y="1662915"/>
            <a:chExt cx="8030016" cy="1309508"/>
          </a:xfrm>
        </p:grpSpPr>
        <p:pic>
          <p:nvPicPr>
            <p:cNvPr id="12" name="Picture 11">
              <a:extLst>
                <a:ext uri="{FF2B5EF4-FFF2-40B4-BE49-F238E27FC236}">
                  <a16:creationId xmlns:a16="http://schemas.microsoft.com/office/drawing/2014/main" id="{CFFAA232-EA68-54B9-088E-9DF503B35F9D}"/>
                </a:ext>
              </a:extLst>
            </p:cNvPr>
            <p:cNvPicPr>
              <a:picLocks noChangeAspect="1"/>
            </p:cNvPicPr>
            <p:nvPr/>
          </p:nvPicPr>
          <p:blipFill>
            <a:blip r:embed="rId3"/>
            <a:stretch>
              <a:fillRect/>
            </a:stretch>
          </p:blipFill>
          <p:spPr>
            <a:xfrm>
              <a:off x="2071297" y="1662915"/>
              <a:ext cx="6193327" cy="1309508"/>
            </a:xfrm>
            <a:prstGeom prst="rect">
              <a:avLst/>
            </a:prstGeom>
            <a:ln>
              <a:noFill/>
            </a:ln>
          </p:spPr>
        </p:pic>
        <p:sp>
          <p:nvSpPr>
            <p:cNvPr id="17" name="TextBox 16">
              <a:extLst>
                <a:ext uri="{FF2B5EF4-FFF2-40B4-BE49-F238E27FC236}">
                  <a16:creationId xmlns:a16="http://schemas.microsoft.com/office/drawing/2014/main" id="{CEF05739-EAE5-937F-4F97-0C7ECC7049B0}"/>
                </a:ext>
              </a:extLst>
            </p:cNvPr>
            <p:cNvSpPr txBox="1"/>
            <p:nvPr/>
          </p:nvSpPr>
          <p:spPr>
            <a:xfrm>
              <a:off x="234608" y="2133003"/>
              <a:ext cx="1771338" cy="369332"/>
            </a:xfrm>
            <a:prstGeom prst="rect">
              <a:avLst/>
            </a:prstGeom>
            <a:noFill/>
            <a:ln>
              <a:noFill/>
            </a:ln>
          </p:spPr>
          <p:txBody>
            <a:bodyPr wrap="square" rtlCol="0">
              <a:spAutoFit/>
            </a:bodyPr>
            <a:lstStyle/>
            <a:p>
              <a:pPr algn="ctr"/>
              <a:r>
                <a:rPr lang="en-US" b="1" dirty="0">
                  <a:solidFill>
                    <a:srgbClr val="00B050"/>
                  </a:solidFill>
                </a:rPr>
                <a:t>prime_racer2.py</a:t>
              </a: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2F806D-9007-29BD-0712-672929DBE3A2}"/>
                  </a:ext>
                </a:extLst>
              </p:cNvPr>
              <p:cNvSpPr txBox="1"/>
              <p:nvPr/>
            </p:nvSpPr>
            <p:spPr>
              <a:xfrm>
                <a:off x="3925834" y="5268361"/>
                <a:ext cx="2615518" cy="649409"/>
              </a:xfrm>
              <a:prstGeom prst="rect">
                <a:avLst/>
              </a:prstGeom>
              <a:noFill/>
            </p:spPr>
            <p:txBody>
              <a:bodyPr wrap="square" rtlCol="0">
                <a:spAutoFit/>
              </a:bodyPr>
              <a:lstStyle/>
              <a:p>
                <a:pPr algn="ctr"/>
                <a:r>
                  <a:rPr lang="en-US" dirty="0"/>
                  <a:t>All prime factors of </a:t>
                </a:r>
                <a14:m>
                  <m:oMath xmlns:m="http://schemas.openxmlformats.org/officeDocument/2006/math">
                    <m:r>
                      <a:rPr lang="en-US" i="1" dirty="0" smtClean="0">
                        <a:ln>
                          <a:solidFill>
                            <a:schemeClr val="tx1"/>
                          </a:solidFill>
                        </a:ln>
                        <a:solidFill>
                          <a:schemeClr val="tx1"/>
                        </a:solidFill>
                        <a:latin typeface="Cambria Math" panose="02040503050406030204" pitchFamily="18" charset="0"/>
                      </a:rPr>
                      <m:t>𝑛</m:t>
                    </m:r>
                  </m:oMath>
                </a14:m>
                <a:r>
                  <a:rPr lang="en-US" dirty="0"/>
                  <a:t> must be less than </a:t>
                </a:r>
                <a14:m>
                  <m:oMath xmlns:m="http://schemas.openxmlformats.org/officeDocument/2006/math">
                    <m:rad>
                      <m:radPr>
                        <m:degHide m:val="on"/>
                        <m:ctrlPr>
                          <a:rPr lang="en-US" i="1" smtClean="0">
                            <a:ln>
                              <a:solidFill>
                                <a:schemeClr val="tx1"/>
                              </a:solidFill>
                            </a:ln>
                            <a:solidFill>
                              <a:schemeClr val="tx1"/>
                            </a:solidFill>
                            <a:latin typeface="Cambria Math" panose="02040503050406030204" pitchFamily="18" charset="0"/>
                          </a:rPr>
                        </m:ctrlPr>
                      </m:radPr>
                      <m:deg/>
                      <m:e>
                        <m:r>
                          <a:rPr lang="en-US" b="0" i="1" smtClean="0">
                            <a:ln>
                              <a:solidFill>
                                <a:schemeClr val="tx1"/>
                              </a:solidFill>
                            </a:ln>
                            <a:solidFill>
                              <a:schemeClr val="tx1"/>
                            </a:solidFill>
                            <a:latin typeface="Cambria Math" panose="02040503050406030204" pitchFamily="18" charset="0"/>
                          </a:rPr>
                          <m:t>𝑛</m:t>
                        </m:r>
                      </m:e>
                    </m:rad>
                  </m:oMath>
                </a14:m>
                <a:endParaRPr lang="en-US" dirty="0"/>
              </a:p>
            </p:txBody>
          </p:sp>
        </mc:Choice>
        <mc:Fallback xmlns="">
          <p:sp>
            <p:nvSpPr>
              <p:cNvPr id="21" name="TextBox 20">
                <a:extLst>
                  <a:ext uri="{FF2B5EF4-FFF2-40B4-BE49-F238E27FC236}">
                    <a16:creationId xmlns:a16="http://schemas.microsoft.com/office/drawing/2014/main" id="{582F806D-9007-29BD-0712-672929DBE3A2}"/>
                  </a:ext>
                </a:extLst>
              </p:cNvPr>
              <p:cNvSpPr txBox="1">
                <a:spLocks noRot="1" noChangeAspect="1" noMove="1" noResize="1" noEditPoints="1" noAdjustHandles="1" noChangeArrowheads="1" noChangeShapeType="1" noTextEdit="1"/>
              </p:cNvSpPr>
              <p:nvPr/>
            </p:nvSpPr>
            <p:spPr>
              <a:xfrm>
                <a:off x="3925834" y="5268361"/>
                <a:ext cx="2615518" cy="649409"/>
              </a:xfrm>
              <a:prstGeom prst="rect">
                <a:avLst/>
              </a:prstGeom>
              <a:blipFill>
                <a:blip r:embed="rId4"/>
                <a:stretch>
                  <a:fillRect t="-4673" b="-1401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2AFB9647-E643-10CD-0AD7-3B5B313B72AD}"/>
              </a:ext>
            </a:extLst>
          </p:cNvPr>
          <p:cNvSpPr/>
          <p:nvPr/>
        </p:nvSpPr>
        <p:spPr>
          <a:xfrm>
            <a:off x="6841684" y="4293416"/>
            <a:ext cx="1103103" cy="2767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2CBE6F96-A1F7-B560-A7FC-C0297DCC3BF5}"/>
              </a:ext>
            </a:extLst>
          </p:cNvPr>
          <p:cNvCxnSpPr>
            <a:cxnSpLocks/>
            <a:stCxn id="21" idx="3"/>
            <a:endCxn id="22" idx="2"/>
          </p:cNvCxnSpPr>
          <p:nvPr/>
        </p:nvCxnSpPr>
        <p:spPr>
          <a:xfrm flipV="1">
            <a:off x="6541352" y="4570129"/>
            <a:ext cx="851884" cy="102293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34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childTnLst>
                          </p:cTn>
                        </p:par>
                        <p:par>
                          <p:cTn id="22" fill="hold">
                            <p:stCondLst>
                              <p:cond delay="1000"/>
                            </p:stCondLst>
                            <p:childTnLst>
                              <p:par>
                                <p:cTn id="23" presetID="16" presetClass="entr" presetSubtype="21"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93D17F-AE0D-A63B-8A2E-A90594D2CE0D}"/>
              </a:ext>
            </a:extLst>
          </p:cNvPr>
          <p:cNvPicPr>
            <a:picLocks noChangeAspect="1"/>
          </p:cNvPicPr>
          <p:nvPr/>
        </p:nvPicPr>
        <p:blipFill>
          <a:blip r:embed="rId2"/>
          <a:stretch>
            <a:fillRect/>
          </a:stretch>
        </p:blipFill>
        <p:spPr>
          <a:xfrm>
            <a:off x="467238" y="2938524"/>
            <a:ext cx="8209524" cy="98095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prime_racer3.py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36</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475916" y="3342993"/>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475916" y="3590012"/>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363903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FCE91F-8599-C0B3-4674-B9E04207F70C}"/>
              </a:ext>
            </a:extLst>
          </p:cNvPr>
          <p:cNvPicPr>
            <a:picLocks noChangeAspect="1"/>
          </p:cNvPicPr>
          <p:nvPr/>
        </p:nvPicPr>
        <p:blipFill>
          <a:blip r:embed="rId2"/>
          <a:stretch>
            <a:fillRect/>
          </a:stretch>
        </p:blipFill>
        <p:spPr>
          <a:xfrm>
            <a:off x="492595" y="3152008"/>
            <a:ext cx="8158811" cy="961905"/>
          </a:xfrm>
          <a:prstGeom prst="rect">
            <a:avLst/>
          </a:prstGeom>
        </p:spPr>
      </p:pic>
      <p:pic>
        <p:nvPicPr>
          <p:cNvPr id="6" name="Picture 5">
            <a:extLst>
              <a:ext uri="{FF2B5EF4-FFF2-40B4-BE49-F238E27FC236}">
                <a16:creationId xmlns:a16="http://schemas.microsoft.com/office/drawing/2014/main" id="{B3F5D4A8-B649-5ACD-E58D-706082FB260F}"/>
              </a:ext>
            </a:extLst>
          </p:cNvPr>
          <p:cNvPicPr>
            <a:picLocks noChangeAspect="1"/>
          </p:cNvPicPr>
          <p:nvPr/>
        </p:nvPicPr>
        <p:blipFill>
          <a:blip r:embed="rId3"/>
          <a:stretch>
            <a:fillRect/>
          </a:stretch>
        </p:blipFill>
        <p:spPr>
          <a:xfrm>
            <a:off x="492595" y="1703063"/>
            <a:ext cx="8158811" cy="975386"/>
          </a:xfrm>
          <a:prstGeom prst="rect">
            <a:avLst/>
          </a:prstGeom>
        </p:spPr>
      </p:pic>
      <p:pic>
        <p:nvPicPr>
          <p:cNvPr id="5" name="Picture 4">
            <a:extLst>
              <a:ext uri="{FF2B5EF4-FFF2-40B4-BE49-F238E27FC236}">
                <a16:creationId xmlns:a16="http://schemas.microsoft.com/office/drawing/2014/main" id="{7993D17F-AE0D-A63B-8A2E-A90594D2CE0D}"/>
              </a:ext>
            </a:extLst>
          </p:cNvPr>
          <p:cNvPicPr>
            <a:picLocks noChangeAspect="1"/>
          </p:cNvPicPr>
          <p:nvPr/>
        </p:nvPicPr>
        <p:blipFill>
          <a:blip r:embed="rId4"/>
          <a:stretch>
            <a:fillRect/>
          </a:stretch>
        </p:blipFill>
        <p:spPr>
          <a:xfrm>
            <a:off x="492595" y="4587472"/>
            <a:ext cx="8158811" cy="97489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Measurable Systematic Improvement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37</a:t>
            </a:fld>
            <a:endParaRPr lang="en-US"/>
          </a:p>
        </p:txBody>
      </p:sp>
      <p:sp>
        <p:nvSpPr>
          <p:cNvPr id="3" name="TextBox 2">
            <a:extLst>
              <a:ext uri="{FF2B5EF4-FFF2-40B4-BE49-F238E27FC236}">
                <a16:creationId xmlns:a16="http://schemas.microsoft.com/office/drawing/2014/main" id="{B308E80F-5813-AADB-38F5-99A9F82B3704}"/>
              </a:ext>
            </a:extLst>
          </p:cNvPr>
          <p:cNvSpPr txBox="1"/>
          <p:nvPr/>
        </p:nvSpPr>
        <p:spPr>
          <a:xfrm>
            <a:off x="2149763" y="5948182"/>
            <a:ext cx="4796853" cy="400110"/>
          </a:xfrm>
          <a:prstGeom prst="rect">
            <a:avLst/>
          </a:prstGeom>
          <a:noFill/>
        </p:spPr>
        <p:txBody>
          <a:bodyPr wrap="square" rtlCol="0">
            <a:spAutoFit/>
          </a:bodyPr>
          <a:lstStyle/>
          <a:p>
            <a:pPr algn="ctr"/>
            <a:r>
              <a:rPr lang="en-US" sz="2000" b="1" dirty="0">
                <a:solidFill>
                  <a:srgbClr val="7030A0"/>
                </a:solidFill>
              </a:rPr>
              <a:t>We have made the code run 1,476% faster!</a:t>
            </a:r>
          </a:p>
        </p:txBody>
      </p:sp>
      <p:grpSp>
        <p:nvGrpSpPr>
          <p:cNvPr id="14" name="Group 13">
            <a:extLst>
              <a:ext uri="{FF2B5EF4-FFF2-40B4-BE49-F238E27FC236}">
                <a16:creationId xmlns:a16="http://schemas.microsoft.com/office/drawing/2014/main" id="{E2EE60FF-C15D-FD17-CE15-8C544860778F}"/>
              </a:ext>
            </a:extLst>
          </p:cNvPr>
          <p:cNvGrpSpPr/>
          <p:nvPr/>
        </p:nvGrpSpPr>
        <p:grpSpPr>
          <a:xfrm>
            <a:off x="3506874" y="2321693"/>
            <a:ext cx="1076632" cy="369332"/>
            <a:chOff x="4968362" y="2079211"/>
            <a:chExt cx="1076632" cy="369332"/>
          </a:xfrm>
        </p:grpSpPr>
        <p:cxnSp>
          <p:nvCxnSpPr>
            <p:cNvPr id="15" name="Straight Arrow Connector 14">
              <a:extLst>
                <a:ext uri="{FF2B5EF4-FFF2-40B4-BE49-F238E27FC236}">
                  <a16:creationId xmlns:a16="http://schemas.microsoft.com/office/drawing/2014/main" id="{77091A3D-9F37-9005-D4BE-49FEA4F6AC8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9A720B-0255-A13C-7C7F-079B22A804D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BA7B8E92-45EB-4687-D451-AD2DF5F22BFF}"/>
              </a:ext>
            </a:extLst>
          </p:cNvPr>
          <p:cNvGrpSpPr/>
          <p:nvPr/>
        </p:nvGrpSpPr>
        <p:grpSpPr>
          <a:xfrm>
            <a:off x="3506874" y="3748611"/>
            <a:ext cx="1076632" cy="369332"/>
            <a:chOff x="4704120" y="2356972"/>
            <a:chExt cx="1076632" cy="369332"/>
          </a:xfrm>
        </p:grpSpPr>
        <p:cxnSp>
          <p:nvCxnSpPr>
            <p:cNvPr id="18" name="Straight Arrow Connector 17">
              <a:extLst>
                <a:ext uri="{FF2B5EF4-FFF2-40B4-BE49-F238E27FC236}">
                  <a16:creationId xmlns:a16="http://schemas.microsoft.com/office/drawing/2014/main" id="{8E058A45-0686-6C23-0F3A-CA97A57872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6BB8F9-8C78-9D99-1E48-DF290A67BC9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08590B9A-D1D4-BB6A-DA03-07ECCCF7AD7E}"/>
              </a:ext>
            </a:extLst>
          </p:cNvPr>
          <p:cNvGrpSpPr/>
          <p:nvPr/>
        </p:nvGrpSpPr>
        <p:grpSpPr>
          <a:xfrm>
            <a:off x="3506874" y="5223760"/>
            <a:ext cx="1068643" cy="369332"/>
            <a:chOff x="3647644" y="4910075"/>
            <a:chExt cx="1068643" cy="369332"/>
          </a:xfrm>
        </p:grpSpPr>
        <p:sp>
          <p:nvSpPr>
            <p:cNvPr id="21" name="TextBox 20">
              <a:extLst>
                <a:ext uri="{FF2B5EF4-FFF2-40B4-BE49-F238E27FC236}">
                  <a16:creationId xmlns:a16="http://schemas.microsoft.com/office/drawing/2014/main" id="{ACB1E54A-284E-A3EA-C27C-4D1018BD1E1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965D6319-0306-CE99-42AA-2F1734F40D1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658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Bubble Sort</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8" name="Picture 7">
            <a:extLst>
              <a:ext uri="{FF2B5EF4-FFF2-40B4-BE49-F238E27FC236}">
                <a16:creationId xmlns:a16="http://schemas.microsoft.com/office/drawing/2014/main" id="{385F28ED-1701-4A86-AA31-647A7B70458D}"/>
              </a:ext>
            </a:extLst>
          </p:cNvPr>
          <p:cNvPicPr>
            <a:picLocks noChangeAspect="1"/>
          </p:cNvPicPr>
          <p:nvPr/>
        </p:nvPicPr>
        <p:blipFill>
          <a:blip r:embed="rId2"/>
          <a:stretch>
            <a:fillRect/>
          </a:stretch>
        </p:blipFill>
        <p:spPr>
          <a:xfrm>
            <a:off x="280987" y="1260476"/>
            <a:ext cx="8582025" cy="5095875"/>
          </a:xfrm>
          <a:prstGeom prst="rect">
            <a:avLst/>
          </a:prstGeom>
        </p:spPr>
      </p:pic>
    </p:spTree>
    <p:extLst>
      <p:ext uri="{BB962C8B-B14F-4D97-AF65-F5344CB8AC3E}">
        <p14:creationId xmlns:p14="http://schemas.microsoft.com/office/powerpoint/2010/main" val="39965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39</a:t>
            </a:fld>
            <a:endParaRPr lang="en-US"/>
          </a:p>
        </p:txBody>
      </p:sp>
      <p:pic>
        <p:nvPicPr>
          <p:cNvPr id="6" name="Picture 5">
            <a:extLst>
              <a:ext uri="{FF2B5EF4-FFF2-40B4-BE49-F238E27FC236}">
                <a16:creationId xmlns:a16="http://schemas.microsoft.com/office/drawing/2014/main" id="{0A1184D3-CE3D-09C8-DFF0-CF2C377E0ADD}"/>
              </a:ext>
            </a:extLst>
          </p:cNvPr>
          <p:cNvPicPr>
            <a:picLocks noChangeAspect="1"/>
          </p:cNvPicPr>
          <p:nvPr/>
        </p:nvPicPr>
        <p:blipFill>
          <a:blip r:embed="rId2"/>
          <a:stretch>
            <a:fillRect/>
          </a:stretch>
        </p:blipFill>
        <p:spPr>
          <a:xfrm>
            <a:off x="1252952" y="1690689"/>
            <a:ext cx="6638095" cy="4266667"/>
          </a:xfrm>
          <a:prstGeom prst="rect">
            <a:avLst/>
          </a:prstGeom>
        </p:spPr>
      </p:pic>
      <p:grpSp>
        <p:nvGrpSpPr>
          <p:cNvPr id="7" name="Group 6">
            <a:extLst>
              <a:ext uri="{FF2B5EF4-FFF2-40B4-BE49-F238E27FC236}">
                <a16:creationId xmlns:a16="http://schemas.microsoft.com/office/drawing/2014/main" id="{6E038B72-4CD4-94A5-A458-154144BB1040}"/>
              </a:ext>
            </a:extLst>
          </p:cNvPr>
          <p:cNvGrpSpPr/>
          <p:nvPr/>
        </p:nvGrpSpPr>
        <p:grpSpPr>
          <a:xfrm>
            <a:off x="2664178" y="1905337"/>
            <a:ext cx="1076632" cy="369332"/>
            <a:chOff x="4968362" y="2079211"/>
            <a:chExt cx="1076632" cy="369332"/>
          </a:xfrm>
        </p:grpSpPr>
        <p:cxnSp>
          <p:nvCxnSpPr>
            <p:cNvPr id="8" name="Straight Arrow Connector 7">
              <a:extLst>
                <a:ext uri="{FF2B5EF4-FFF2-40B4-BE49-F238E27FC236}">
                  <a16:creationId xmlns:a16="http://schemas.microsoft.com/office/drawing/2014/main" id="{3E24CDBC-6C54-3446-88F9-C3C5AF24378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2BE06-634A-62A0-0C76-E8532EF79DB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5954B0A-F48A-B645-3914-33EDE6C0F5BE}"/>
              </a:ext>
            </a:extLst>
          </p:cNvPr>
          <p:cNvGrpSpPr/>
          <p:nvPr/>
        </p:nvGrpSpPr>
        <p:grpSpPr>
          <a:xfrm>
            <a:off x="3950889" y="2340341"/>
            <a:ext cx="1076632" cy="369332"/>
            <a:chOff x="4704120" y="2356972"/>
            <a:chExt cx="1076632" cy="369332"/>
          </a:xfrm>
        </p:grpSpPr>
        <p:cxnSp>
          <p:nvCxnSpPr>
            <p:cNvPr id="11" name="Straight Arrow Connector 10">
              <a:extLst>
                <a:ext uri="{FF2B5EF4-FFF2-40B4-BE49-F238E27FC236}">
                  <a16:creationId xmlns:a16="http://schemas.microsoft.com/office/drawing/2014/main" id="{C6779246-4AF2-1B53-FF6F-941352AC16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22FA31B-7811-8273-2D16-AA72D9E2C65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8ECE3F7D-5E48-1082-C07E-76174FC37150}"/>
              </a:ext>
            </a:extLst>
          </p:cNvPr>
          <p:cNvGrpSpPr/>
          <p:nvPr/>
        </p:nvGrpSpPr>
        <p:grpSpPr>
          <a:xfrm>
            <a:off x="7819653" y="2997446"/>
            <a:ext cx="1068643" cy="369332"/>
            <a:chOff x="3647644" y="4910075"/>
            <a:chExt cx="1068643" cy="369332"/>
          </a:xfrm>
        </p:grpSpPr>
        <p:sp>
          <p:nvSpPr>
            <p:cNvPr id="14" name="TextBox 13">
              <a:extLst>
                <a:ext uri="{FF2B5EF4-FFF2-40B4-BE49-F238E27FC236}">
                  <a16:creationId xmlns:a16="http://schemas.microsoft.com/office/drawing/2014/main" id="{74C132AD-4A81-95C1-4AFE-89AFBE9F9C3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098C61EF-820B-0F77-42E7-56942672544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A084B26-E786-0BA5-F2ED-44CC10642D91}"/>
              </a:ext>
            </a:extLst>
          </p:cNvPr>
          <p:cNvGrpSpPr/>
          <p:nvPr/>
        </p:nvGrpSpPr>
        <p:grpSpPr>
          <a:xfrm>
            <a:off x="5610926" y="3658409"/>
            <a:ext cx="1064340" cy="369332"/>
            <a:chOff x="3647644" y="5421073"/>
            <a:chExt cx="1064340" cy="369332"/>
          </a:xfrm>
        </p:grpSpPr>
        <p:sp>
          <p:nvSpPr>
            <p:cNvPr id="17" name="TextBox 16">
              <a:extLst>
                <a:ext uri="{FF2B5EF4-FFF2-40B4-BE49-F238E27FC236}">
                  <a16:creationId xmlns:a16="http://schemas.microsoft.com/office/drawing/2014/main" id="{D237F18F-45D5-1C55-0432-2A634D47068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6E5BF701-80E7-0341-7005-274FE13AD07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3587B47-F3C0-B50A-545B-8E315FDFC9E7}"/>
              </a:ext>
            </a:extLst>
          </p:cNvPr>
          <p:cNvGrpSpPr/>
          <p:nvPr/>
        </p:nvGrpSpPr>
        <p:grpSpPr>
          <a:xfrm>
            <a:off x="4704269" y="4092862"/>
            <a:ext cx="1068643" cy="369332"/>
            <a:chOff x="3647644" y="5359159"/>
            <a:chExt cx="1068643" cy="369332"/>
          </a:xfrm>
        </p:grpSpPr>
        <p:sp>
          <p:nvSpPr>
            <p:cNvPr id="20" name="TextBox 19">
              <a:extLst>
                <a:ext uri="{FF2B5EF4-FFF2-40B4-BE49-F238E27FC236}">
                  <a16:creationId xmlns:a16="http://schemas.microsoft.com/office/drawing/2014/main" id="{CDA079D3-2FDB-E30F-EA6C-F8CAF625C26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13059433-55DC-F4D0-10C7-1A321AB5F34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5F6AE03-44C0-E390-DF28-B240420E66C3}"/>
              </a:ext>
            </a:extLst>
          </p:cNvPr>
          <p:cNvGrpSpPr/>
          <p:nvPr/>
        </p:nvGrpSpPr>
        <p:grpSpPr>
          <a:xfrm>
            <a:off x="6036723" y="4496205"/>
            <a:ext cx="1076632" cy="369332"/>
            <a:chOff x="2157212" y="5356391"/>
            <a:chExt cx="1076632" cy="369332"/>
          </a:xfrm>
        </p:grpSpPr>
        <p:sp>
          <p:nvSpPr>
            <p:cNvPr id="23" name="TextBox 22">
              <a:extLst>
                <a:ext uri="{FF2B5EF4-FFF2-40B4-BE49-F238E27FC236}">
                  <a16:creationId xmlns:a16="http://schemas.microsoft.com/office/drawing/2014/main" id="{C21AE4DE-695C-1815-1A0C-43A4411FCFB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C076459D-ABF1-AECD-54B3-BDF83D79F2F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94B6F2F-E6A8-15BE-8C06-65E40D4632BF}"/>
              </a:ext>
            </a:extLst>
          </p:cNvPr>
          <p:cNvGrpSpPr/>
          <p:nvPr/>
        </p:nvGrpSpPr>
        <p:grpSpPr>
          <a:xfrm>
            <a:off x="5640907" y="5164832"/>
            <a:ext cx="1076632" cy="369332"/>
            <a:chOff x="2157212" y="5356391"/>
            <a:chExt cx="1076632" cy="369332"/>
          </a:xfrm>
        </p:grpSpPr>
        <p:sp>
          <p:nvSpPr>
            <p:cNvPr id="26" name="TextBox 25">
              <a:extLst>
                <a:ext uri="{FF2B5EF4-FFF2-40B4-BE49-F238E27FC236}">
                  <a16:creationId xmlns:a16="http://schemas.microsoft.com/office/drawing/2014/main" id="{5F06678F-B004-4DB1-0A9F-3060574F8AA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3D9B01AE-25E6-631B-C6E6-3A6A9ACD6A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7A3CC44-001A-A658-5D5E-33887F1EA00C}"/>
              </a:ext>
            </a:extLst>
          </p:cNvPr>
          <p:cNvGrpSpPr/>
          <p:nvPr/>
        </p:nvGrpSpPr>
        <p:grpSpPr>
          <a:xfrm>
            <a:off x="6348205" y="5592804"/>
            <a:ext cx="1076632" cy="369332"/>
            <a:chOff x="2157212" y="5356391"/>
            <a:chExt cx="1076632" cy="369332"/>
          </a:xfrm>
        </p:grpSpPr>
        <p:sp>
          <p:nvSpPr>
            <p:cNvPr id="29" name="TextBox 28">
              <a:extLst>
                <a:ext uri="{FF2B5EF4-FFF2-40B4-BE49-F238E27FC236}">
                  <a16:creationId xmlns:a16="http://schemas.microsoft.com/office/drawing/2014/main" id="{673D43BC-B421-8BBE-D376-93700553823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61A0DAC9-21F8-33CB-130F-CC131DEDF02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12C79D0-716B-AC9F-3FED-970B69AB21E7}"/>
              </a:ext>
            </a:extLst>
          </p:cNvPr>
          <p:cNvGrpSpPr/>
          <p:nvPr/>
        </p:nvGrpSpPr>
        <p:grpSpPr>
          <a:xfrm>
            <a:off x="4358183" y="4296708"/>
            <a:ext cx="1076632" cy="369332"/>
            <a:chOff x="2157212" y="5356391"/>
            <a:chExt cx="1076632" cy="369332"/>
          </a:xfrm>
        </p:grpSpPr>
        <p:sp>
          <p:nvSpPr>
            <p:cNvPr id="32" name="TextBox 31">
              <a:extLst>
                <a:ext uri="{FF2B5EF4-FFF2-40B4-BE49-F238E27FC236}">
                  <a16:creationId xmlns:a16="http://schemas.microsoft.com/office/drawing/2014/main" id="{9180764D-1499-C29A-F33D-043D2E76FC1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5903E424-B0C7-2E19-6378-01F06DBFDDB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BF949FB7-C35B-5886-254B-D662960A0D54}"/>
              </a:ext>
            </a:extLst>
          </p:cNvPr>
          <p:cNvSpPr txBox="1"/>
          <p:nvPr/>
        </p:nvSpPr>
        <p:spPr>
          <a:xfrm>
            <a:off x="1469034" y="6148387"/>
            <a:ext cx="5778298" cy="369332"/>
          </a:xfrm>
          <a:prstGeom prst="rect">
            <a:avLst/>
          </a:prstGeom>
          <a:noFill/>
        </p:spPr>
        <p:txBody>
          <a:bodyPr wrap="square">
            <a:spAutoFit/>
          </a:bodyPr>
          <a:lstStyle/>
          <a:p>
            <a:pPr algn="ctr"/>
            <a:r>
              <a:rPr lang="en-US" dirty="0">
                <a:hlinkClick r:id="rId3"/>
              </a:rPr>
              <a:t>The Basics of Indexing and Slicing Python Lists</a:t>
            </a:r>
            <a:endParaRPr lang="en-US" dirty="0"/>
          </a:p>
        </p:txBody>
      </p:sp>
      <p:sp>
        <p:nvSpPr>
          <p:cNvPr id="34" name="TextBox 33">
            <a:extLst>
              <a:ext uri="{FF2B5EF4-FFF2-40B4-BE49-F238E27FC236}">
                <a16:creationId xmlns:a16="http://schemas.microsoft.com/office/drawing/2014/main" id="{92C611D0-D5B5-9E62-3A79-51D90AC77F26}"/>
              </a:ext>
            </a:extLst>
          </p:cNvPr>
          <p:cNvSpPr txBox="1"/>
          <p:nvPr/>
        </p:nvSpPr>
        <p:spPr>
          <a:xfrm>
            <a:off x="6788100" y="3648758"/>
            <a:ext cx="178382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[start:stop:step]</a:t>
            </a:r>
          </a:p>
        </p:txBody>
      </p:sp>
    </p:spTree>
    <p:extLst>
      <p:ext uri="{BB962C8B-B14F-4D97-AF65-F5344CB8AC3E}">
        <p14:creationId xmlns:p14="http://schemas.microsoft.com/office/powerpoint/2010/main" val="385928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1+#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right)">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right)">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right)">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21" name="Slide Number Placeholder 20"/>
          <p:cNvSpPr>
            <a:spLocks noGrp="1"/>
          </p:cNvSpPr>
          <p:nvPr>
            <p:ph type="sldNum" sz="quarter" idx="12"/>
          </p:nvPr>
        </p:nvSpPr>
        <p:spPr/>
        <p:txBody>
          <a:bodyPr/>
          <a:lstStyle/>
          <a:p>
            <a:fld id="{650AD656-6FF9-465D-B7B0-1CD0DD39CD23}" type="slidenum">
              <a:rPr lang="en-US" smtClean="0"/>
              <a:t>4</a:t>
            </a:fld>
            <a:endParaRPr lang="en-US" dirty="0"/>
          </a:p>
        </p:txBody>
      </p:sp>
      <p:grpSp>
        <p:nvGrpSpPr>
          <p:cNvPr id="16" name="Group 15"/>
          <p:cNvGrpSpPr/>
          <p:nvPr/>
        </p:nvGrpSpPr>
        <p:grpSpPr>
          <a:xfrm>
            <a:off x="6044292" y="4211090"/>
            <a:ext cx="2550886" cy="1023990"/>
            <a:chOff x="6259286" y="3002500"/>
            <a:chExt cx="2550886" cy="1023990"/>
          </a:xfrm>
        </p:grpSpPr>
        <p:pic>
          <p:nvPicPr>
            <p:cNvPr id="6" name="Picture 5"/>
            <p:cNvPicPr>
              <a:picLocks noChangeAspect="1"/>
            </p:cNvPicPr>
            <p:nvPr/>
          </p:nvPicPr>
          <p:blipFill>
            <a:blip r:embed="rId2"/>
            <a:stretch>
              <a:fillRect/>
            </a:stretch>
          </p:blipFill>
          <p:spPr>
            <a:xfrm>
              <a:off x="6259286" y="3002500"/>
              <a:ext cx="739321" cy="1023990"/>
            </a:xfrm>
            <a:prstGeom prst="rect">
              <a:avLst/>
            </a:prstGeom>
          </p:spPr>
        </p:pic>
        <p:sp>
          <p:nvSpPr>
            <p:cNvPr id="7" name="TextBox 6"/>
            <p:cNvSpPr txBox="1"/>
            <p:nvPr/>
          </p:nvSpPr>
          <p:spPr>
            <a:xfrm>
              <a:off x="7141030" y="3007591"/>
              <a:ext cx="1669142" cy="923330"/>
            </a:xfrm>
            <a:prstGeom prst="rect">
              <a:avLst/>
            </a:prstGeom>
            <a:noFill/>
          </p:spPr>
          <p:txBody>
            <a:bodyPr wrap="square" rtlCol="0">
              <a:spAutoFit/>
            </a:bodyPr>
            <a:lstStyle/>
            <a:p>
              <a:r>
                <a:rPr lang="en-US" dirty="0"/>
                <a:t>Suit = </a:t>
              </a:r>
              <a:r>
                <a:rPr lang="en-US" b="1" dirty="0">
                  <a:solidFill>
                    <a:srgbClr val="00B050"/>
                  </a:solidFill>
                </a:rPr>
                <a:t>2</a:t>
              </a:r>
            </a:p>
            <a:p>
              <a:r>
                <a:rPr lang="en-US" dirty="0"/>
                <a:t>Rank = </a:t>
              </a:r>
              <a:r>
                <a:rPr lang="en-US" b="1" dirty="0">
                  <a:solidFill>
                    <a:srgbClr val="FF0000"/>
                  </a:solidFill>
                </a:rPr>
                <a:t>10</a:t>
              </a:r>
            </a:p>
            <a:p>
              <a:r>
                <a:rPr lang="en-US" dirty="0"/>
                <a:t>2 * 13 + 10 = </a:t>
              </a:r>
              <a:r>
                <a:rPr lang="en-US" b="1" u="sng" dirty="0">
                  <a:solidFill>
                    <a:srgbClr val="0070C0"/>
                  </a:solidFill>
                </a:rPr>
                <a:t>36</a:t>
              </a:r>
            </a:p>
          </p:txBody>
        </p:sp>
      </p:grpSp>
      <p:sp>
        <p:nvSpPr>
          <p:cNvPr id="12" name="TextBox 11"/>
          <p:cNvSpPr txBox="1"/>
          <p:nvPr/>
        </p:nvSpPr>
        <p:spPr>
          <a:xfrm>
            <a:off x="5621564" y="2258458"/>
            <a:ext cx="3396343" cy="461665"/>
          </a:xfrm>
          <a:prstGeom prst="rect">
            <a:avLst/>
          </a:prstGeom>
          <a:noFill/>
          <a:ln w="19050">
            <a:solidFill>
              <a:schemeClr val="tx1"/>
            </a:solidFill>
          </a:ln>
        </p:spPr>
        <p:txBody>
          <a:bodyPr wrap="square" rtlCol="0">
            <a:spAutoFit/>
          </a:bodyPr>
          <a:lstStyle/>
          <a:p>
            <a:pPr algn="ctr"/>
            <a:r>
              <a:rPr lang="en-US" sz="2400" b="1" dirty="0">
                <a:solidFill>
                  <a:srgbClr val="0070C0"/>
                </a:solidFill>
              </a:rPr>
              <a:t>Card # </a:t>
            </a:r>
            <a:r>
              <a:rPr lang="en-US" sz="2400" b="1" dirty="0"/>
              <a:t>= </a:t>
            </a:r>
            <a:r>
              <a:rPr lang="en-US" sz="2400" b="1" dirty="0">
                <a:solidFill>
                  <a:srgbClr val="00B050"/>
                </a:solidFill>
              </a:rPr>
              <a:t>Suit</a:t>
            </a:r>
            <a:r>
              <a:rPr lang="en-US" sz="2400" b="1" dirty="0"/>
              <a:t> * 13 + </a:t>
            </a:r>
            <a:r>
              <a:rPr lang="en-US" sz="2400" b="1" dirty="0">
                <a:solidFill>
                  <a:srgbClr val="FF0000"/>
                </a:solidFill>
              </a:rPr>
              <a:t>Rank</a:t>
            </a:r>
          </a:p>
        </p:txBody>
      </p:sp>
      <p:grpSp>
        <p:nvGrpSpPr>
          <p:cNvPr id="17" name="Group 16"/>
          <p:cNvGrpSpPr/>
          <p:nvPr/>
        </p:nvGrpSpPr>
        <p:grpSpPr>
          <a:xfrm>
            <a:off x="6044292" y="5532655"/>
            <a:ext cx="2504599" cy="1027270"/>
            <a:chOff x="6305573" y="4308371"/>
            <a:chExt cx="2504599" cy="1027270"/>
          </a:xfrm>
        </p:grpSpPr>
        <p:pic>
          <p:nvPicPr>
            <p:cNvPr id="9" name="Picture 8"/>
            <p:cNvPicPr>
              <a:picLocks noChangeAspect="1"/>
            </p:cNvPicPr>
            <p:nvPr/>
          </p:nvPicPr>
          <p:blipFill>
            <a:blip r:embed="rId3"/>
            <a:stretch>
              <a:fillRect/>
            </a:stretch>
          </p:blipFill>
          <p:spPr>
            <a:xfrm>
              <a:off x="6305573" y="4308371"/>
              <a:ext cx="708463" cy="1027270"/>
            </a:xfrm>
            <a:prstGeom prst="rect">
              <a:avLst/>
            </a:prstGeom>
          </p:spPr>
        </p:pic>
        <p:sp>
          <p:nvSpPr>
            <p:cNvPr id="13" name="TextBox 12"/>
            <p:cNvSpPr txBox="1"/>
            <p:nvPr/>
          </p:nvSpPr>
          <p:spPr>
            <a:xfrm>
              <a:off x="7141030" y="4308371"/>
              <a:ext cx="1669142" cy="923330"/>
            </a:xfrm>
            <a:prstGeom prst="rect">
              <a:avLst/>
            </a:prstGeom>
            <a:noFill/>
          </p:spPr>
          <p:txBody>
            <a:bodyPr wrap="square" rtlCol="0">
              <a:spAutoFit/>
            </a:bodyPr>
            <a:lstStyle/>
            <a:p>
              <a:r>
                <a:rPr lang="en-US" dirty="0"/>
                <a:t>Suit = </a:t>
              </a:r>
              <a:r>
                <a:rPr lang="en-US" b="1" dirty="0">
                  <a:solidFill>
                    <a:srgbClr val="00B050"/>
                  </a:solidFill>
                </a:rPr>
                <a:t>3</a:t>
              </a:r>
            </a:p>
            <a:p>
              <a:r>
                <a:rPr lang="en-US" dirty="0"/>
                <a:t>Rank = </a:t>
              </a:r>
              <a:r>
                <a:rPr lang="en-US" b="1" dirty="0">
                  <a:solidFill>
                    <a:srgbClr val="FF0000"/>
                  </a:solidFill>
                </a:rPr>
                <a:t>12</a:t>
              </a:r>
            </a:p>
            <a:p>
              <a:r>
                <a:rPr lang="en-US" dirty="0"/>
                <a:t>3 * 13 + 12 = </a:t>
              </a:r>
              <a:r>
                <a:rPr lang="en-US" b="1" u="sng" dirty="0">
                  <a:solidFill>
                    <a:srgbClr val="0070C0"/>
                  </a:solidFill>
                </a:rPr>
                <a:t>51</a:t>
              </a:r>
            </a:p>
          </p:txBody>
        </p:sp>
      </p:grpSp>
      <p:grpSp>
        <p:nvGrpSpPr>
          <p:cNvPr id="18" name="Group 17"/>
          <p:cNvGrpSpPr/>
          <p:nvPr/>
        </p:nvGrpSpPr>
        <p:grpSpPr>
          <a:xfrm>
            <a:off x="6044292" y="2995276"/>
            <a:ext cx="2504599" cy="923330"/>
            <a:chOff x="6305573" y="5610612"/>
            <a:chExt cx="2504599" cy="923330"/>
          </a:xfrm>
        </p:grpSpPr>
        <p:pic>
          <p:nvPicPr>
            <p:cNvPr id="14" name="Picture 13"/>
            <p:cNvPicPr>
              <a:picLocks noChangeAspect="1"/>
            </p:cNvPicPr>
            <p:nvPr/>
          </p:nvPicPr>
          <p:blipFill>
            <a:blip r:embed="rId4"/>
            <a:stretch>
              <a:fillRect/>
            </a:stretch>
          </p:blipFill>
          <p:spPr>
            <a:xfrm>
              <a:off x="6305573" y="5610612"/>
              <a:ext cx="727609" cy="909511"/>
            </a:xfrm>
            <a:prstGeom prst="rect">
              <a:avLst/>
            </a:prstGeom>
          </p:spPr>
        </p:pic>
        <p:sp>
          <p:nvSpPr>
            <p:cNvPr id="15" name="TextBox 14"/>
            <p:cNvSpPr txBox="1"/>
            <p:nvPr/>
          </p:nvSpPr>
          <p:spPr>
            <a:xfrm>
              <a:off x="7141030" y="5610612"/>
              <a:ext cx="1669142" cy="923330"/>
            </a:xfrm>
            <a:prstGeom prst="rect">
              <a:avLst/>
            </a:prstGeom>
            <a:noFill/>
          </p:spPr>
          <p:txBody>
            <a:bodyPr wrap="square" rtlCol="0">
              <a:spAutoFit/>
            </a:bodyPr>
            <a:lstStyle/>
            <a:p>
              <a:r>
                <a:rPr lang="en-US" dirty="0"/>
                <a:t>Suit = </a:t>
              </a:r>
              <a:r>
                <a:rPr lang="en-US" b="1" dirty="0">
                  <a:solidFill>
                    <a:srgbClr val="00B050"/>
                  </a:solidFill>
                </a:rPr>
                <a:t>0</a:t>
              </a:r>
            </a:p>
            <a:p>
              <a:r>
                <a:rPr lang="en-US" dirty="0"/>
                <a:t>Rank = </a:t>
              </a:r>
              <a:r>
                <a:rPr lang="en-US" b="1" dirty="0">
                  <a:solidFill>
                    <a:srgbClr val="FF0000"/>
                  </a:solidFill>
                </a:rPr>
                <a:t>0</a:t>
              </a:r>
            </a:p>
            <a:p>
              <a:r>
                <a:rPr lang="en-US" dirty="0"/>
                <a:t>0 * 13 + 0 = </a:t>
              </a:r>
              <a:r>
                <a:rPr lang="en-US" b="1" u="sng" dirty="0">
                  <a:solidFill>
                    <a:srgbClr val="0070C0"/>
                  </a:solidFill>
                </a:rPr>
                <a:t>0</a:t>
              </a:r>
            </a:p>
          </p:txBody>
        </p:sp>
      </p:grpSp>
      <p:graphicFrame>
        <p:nvGraphicFramePr>
          <p:cNvPr id="20" name="Table 19"/>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6051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40</a:t>
            </a:fld>
            <a:endParaRPr lang="en-US"/>
          </a:p>
        </p:txBody>
      </p:sp>
      <p:pic>
        <p:nvPicPr>
          <p:cNvPr id="5" name="Picture 4">
            <a:extLst>
              <a:ext uri="{FF2B5EF4-FFF2-40B4-BE49-F238E27FC236}">
                <a16:creationId xmlns:a16="http://schemas.microsoft.com/office/drawing/2014/main" id="{A3135645-C2A5-C04B-BE1D-9235CA7DD4F4}"/>
              </a:ext>
            </a:extLst>
          </p:cNvPr>
          <p:cNvPicPr>
            <a:picLocks noChangeAspect="1"/>
          </p:cNvPicPr>
          <p:nvPr/>
        </p:nvPicPr>
        <p:blipFill>
          <a:blip r:embed="rId2"/>
          <a:stretch>
            <a:fillRect/>
          </a:stretch>
        </p:blipFill>
        <p:spPr>
          <a:xfrm>
            <a:off x="724381" y="1906318"/>
            <a:ext cx="7695238" cy="3600000"/>
          </a:xfrm>
          <a:prstGeom prst="rect">
            <a:avLst/>
          </a:prstGeom>
        </p:spPr>
      </p:pic>
      <p:grpSp>
        <p:nvGrpSpPr>
          <p:cNvPr id="6" name="Group 5">
            <a:extLst>
              <a:ext uri="{FF2B5EF4-FFF2-40B4-BE49-F238E27FC236}">
                <a16:creationId xmlns:a16="http://schemas.microsoft.com/office/drawing/2014/main" id="{CF50C3C3-4A16-5881-4D8B-BD07D5CCA124}"/>
              </a:ext>
            </a:extLst>
          </p:cNvPr>
          <p:cNvGrpSpPr/>
          <p:nvPr/>
        </p:nvGrpSpPr>
        <p:grpSpPr>
          <a:xfrm>
            <a:off x="5054722" y="1901059"/>
            <a:ext cx="1076632" cy="369332"/>
            <a:chOff x="4968362" y="2079211"/>
            <a:chExt cx="1076632" cy="369332"/>
          </a:xfrm>
        </p:grpSpPr>
        <p:cxnSp>
          <p:nvCxnSpPr>
            <p:cNvPr id="7" name="Straight Arrow Connector 6">
              <a:extLst>
                <a:ext uri="{FF2B5EF4-FFF2-40B4-BE49-F238E27FC236}">
                  <a16:creationId xmlns:a16="http://schemas.microsoft.com/office/drawing/2014/main" id="{CC3D611C-E0F3-BC44-1493-3A70F12D11B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3D44626-9A83-9AA6-5C3B-20ED8B706E0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79434E80-A3C6-2387-A2CE-06E91CDA3B55}"/>
              </a:ext>
            </a:extLst>
          </p:cNvPr>
          <p:cNvGrpSpPr/>
          <p:nvPr/>
        </p:nvGrpSpPr>
        <p:grpSpPr>
          <a:xfrm>
            <a:off x="4110340" y="2343741"/>
            <a:ext cx="1076632" cy="369332"/>
            <a:chOff x="4704120" y="2356972"/>
            <a:chExt cx="1076632" cy="369332"/>
          </a:xfrm>
        </p:grpSpPr>
        <p:cxnSp>
          <p:nvCxnSpPr>
            <p:cNvPr id="10" name="Straight Arrow Connector 9">
              <a:extLst>
                <a:ext uri="{FF2B5EF4-FFF2-40B4-BE49-F238E27FC236}">
                  <a16:creationId xmlns:a16="http://schemas.microsoft.com/office/drawing/2014/main" id="{D6261FF1-9797-5F98-0310-B43CD0ECEE8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551AF9-BF07-E40F-24BC-93A5E63F171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F6BDB60-E824-411B-4BC7-F74ED5A913EE}"/>
              </a:ext>
            </a:extLst>
          </p:cNvPr>
          <p:cNvGrpSpPr/>
          <p:nvPr/>
        </p:nvGrpSpPr>
        <p:grpSpPr>
          <a:xfrm>
            <a:off x="3248408" y="2557154"/>
            <a:ext cx="1068643" cy="369332"/>
            <a:chOff x="3647644" y="4910075"/>
            <a:chExt cx="1068643" cy="369332"/>
          </a:xfrm>
        </p:grpSpPr>
        <p:sp>
          <p:nvSpPr>
            <p:cNvPr id="13" name="TextBox 12">
              <a:extLst>
                <a:ext uri="{FF2B5EF4-FFF2-40B4-BE49-F238E27FC236}">
                  <a16:creationId xmlns:a16="http://schemas.microsoft.com/office/drawing/2014/main" id="{10470728-5CD5-BE55-0825-1D8C8B934B3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FD4EEA22-7175-3FC8-4BA4-D13D14BD869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47F4E99-75A8-C8BF-B47E-9238CC563B0E}"/>
              </a:ext>
            </a:extLst>
          </p:cNvPr>
          <p:cNvGrpSpPr/>
          <p:nvPr/>
        </p:nvGrpSpPr>
        <p:grpSpPr>
          <a:xfrm>
            <a:off x="2956077" y="2790010"/>
            <a:ext cx="1064340" cy="369332"/>
            <a:chOff x="3647644" y="5421073"/>
            <a:chExt cx="1064340" cy="369332"/>
          </a:xfrm>
        </p:grpSpPr>
        <p:sp>
          <p:nvSpPr>
            <p:cNvPr id="16" name="TextBox 15">
              <a:extLst>
                <a:ext uri="{FF2B5EF4-FFF2-40B4-BE49-F238E27FC236}">
                  <a16:creationId xmlns:a16="http://schemas.microsoft.com/office/drawing/2014/main" id="{9A50ACD1-F97C-27E0-97E2-11320A357C5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7ADC7F8C-30ED-CD47-83C6-5D5694B3AA0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73EDE85-CC3E-D555-A3C0-89C179DFB213}"/>
              </a:ext>
            </a:extLst>
          </p:cNvPr>
          <p:cNvGrpSpPr/>
          <p:nvPr/>
        </p:nvGrpSpPr>
        <p:grpSpPr>
          <a:xfrm>
            <a:off x="3772866" y="2994338"/>
            <a:ext cx="1068643" cy="369332"/>
            <a:chOff x="3647644" y="5359159"/>
            <a:chExt cx="1068643" cy="369332"/>
          </a:xfrm>
        </p:grpSpPr>
        <p:sp>
          <p:nvSpPr>
            <p:cNvPr id="19" name="TextBox 18">
              <a:extLst>
                <a:ext uri="{FF2B5EF4-FFF2-40B4-BE49-F238E27FC236}">
                  <a16:creationId xmlns:a16="http://schemas.microsoft.com/office/drawing/2014/main" id="{D4BD5F41-9A84-0469-125E-F6B21F2D310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C72BBDEE-435D-FB2C-4399-49835D50C20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6A2C22C-255B-EB0C-3A2A-8B61900AADC1}"/>
              </a:ext>
            </a:extLst>
          </p:cNvPr>
          <p:cNvGrpSpPr/>
          <p:nvPr/>
        </p:nvGrpSpPr>
        <p:grpSpPr>
          <a:xfrm>
            <a:off x="3896125" y="4068976"/>
            <a:ext cx="1076632" cy="369332"/>
            <a:chOff x="2157212" y="5356391"/>
            <a:chExt cx="1076632" cy="369332"/>
          </a:xfrm>
        </p:grpSpPr>
        <p:sp>
          <p:nvSpPr>
            <p:cNvPr id="22" name="TextBox 21">
              <a:extLst>
                <a:ext uri="{FF2B5EF4-FFF2-40B4-BE49-F238E27FC236}">
                  <a16:creationId xmlns:a16="http://schemas.microsoft.com/office/drawing/2014/main" id="{E0A28052-665F-C78F-60FE-8BEA0FB939A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08D65C95-3F86-53AA-A38E-AAC483FE2E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4022E5F-CEBE-5070-934A-7C1922BFF3F3}"/>
              </a:ext>
            </a:extLst>
          </p:cNvPr>
          <p:cNvGrpSpPr/>
          <p:nvPr/>
        </p:nvGrpSpPr>
        <p:grpSpPr>
          <a:xfrm>
            <a:off x="3269186" y="4288695"/>
            <a:ext cx="1076632" cy="369332"/>
            <a:chOff x="2157212" y="5356391"/>
            <a:chExt cx="1076632" cy="369332"/>
          </a:xfrm>
        </p:grpSpPr>
        <p:sp>
          <p:nvSpPr>
            <p:cNvPr id="25" name="TextBox 24">
              <a:extLst>
                <a:ext uri="{FF2B5EF4-FFF2-40B4-BE49-F238E27FC236}">
                  <a16:creationId xmlns:a16="http://schemas.microsoft.com/office/drawing/2014/main" id="{EEAC433A-AC05-21E4-1B50-BDDE88F3D14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153D025E-F4F4-CF1E-39B4-67FA3FE1EB6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3353130-742F-2B24-AC31-344D18B691CA}"/>
              </a:ext>
            </a:extLst>
          </p:cNvPr>
          <p:cNvGrpSpPr/>
          <p:nvPr/>
        </p:nvGrpSpPr>
        <p:grpSpPr>
          <a:xfrm>
            <a:off x="3380273" y="4508414"/>
            <a:ext cx="1076632" cy="369332"/>
            <a:chOff x="2157212" y="5356391"/>
            <a:chExt cx="1076632" cy="369332"/>
          </a:xfrm>
        </p:grpSpPr>
        <p:sp>
          <p:nvSpPr>
            <p:cNvPr id="28" name="TextBox 27">
              <a:extLst>
                <a:ext uri="{FF2B5EF4-FFF2-40B4-BE49-F238E27FC236}">
                  <a16:creationId xmlns:a16="http://schemas.microsoft.com/office/drawing/2014/main" id="{598F60BC-7D44-834E-94E8-C75D2CB66A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8D941AF3-FD61-E56E-304E-8FAADA4DE2E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E5A2074-4EE9-CC5F-EB11-28DBAC0291B6}"/>
              </a:ext>
            </a:extLst>
          </p:cNvPr>
          <p:cNvGrpSpPr/>
          <p:nvPr/>
        </p:nvGrpSpPr>
        <p:grpSpPr>
          <a:xfrm>
            <a:off x="4492602" y="3426378"/>
            <a:ext cx="1076632" cy="369332"/>
            <a:chOff x="2157212" y="5356391"/>
            <a:chExt cx="1076632" cy="369332"/>
          </a:xfrm>
        </p:grpSpPr>
        <p:sp>
          <p:nvSpPr>
            <p:cNvPr id="31" name="TextBox 30">
              <a:extLst>
                <a:ext uri="{FF2B5EF4-FFF2-40B4-BE49-F238E27FC236}">
                  <a16:creationId xmlns:a16="http://schemas.microsoft.com/office/drawing/2014/main" id="{D9E10561-41D1-9CFC-BC37-3081E26289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83CE5974-164C-23C7-E779-084A2BBDF4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FE798533-078F-0727-5ACB-2E19AC2F35C3}"/>
              </a:ext>
            </a:extLst>
          </p:cNvPr>
          <p:cNvGrpSpPr/>
          <p:nvPr/>
        </p:nvGrpSpPr>
        <p:grpSpPr>
          <a:xfrm>
            <a:off x="3274065" y="4946008"/>
            <a:ext cx="1076632" cy="369332"/>
            <a:chOff x="2157212" y="5356391"/>
            <a:chExt cx="1076632" cy="369332"/>
          </a:xfrm>
        </p:grpSpPr>
        <p:sp>
          <p:nvSpPr>
            <p:cNvPr id="34" name="TextBox 33">
              <a:extLst>
                <a:ext uri="{FF2B5EF4-FFF2-40B4-BE49-F238E27FC236}">
                  <a16:creationId xmlns:a16="http://schemas.microsoft.com/office/drawing/2014/main" id="{55F0B95A-5E43-63F3-0A31-451754DA59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377DE456-C962-FD77-E3FF-DBCAF856DBC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B5C57BB-3FA3-CEF1-174E-AEEBBEA611F9}"/>
              </a:ext>
            </a:extLst>
          </p:cNvPr>
          <p:cNvGrpSpPr/>
          <p:nvPr/>
        </p:nvGrpSpPr>
        <p:grpSpPr>
          <a:xfrm>
            <a:off x="4956408" y="4877746"/>
            <a:ext cx="3162756" cy="1432880"/>
            <a:chOff x="4956408" y="4877746"/>
            <a:chExt cx="3162756" cy="1432880"/>
          </a:xfrm>
        </p:grpSpPr>
        <p:pic>
          <p:nvPicPr>
            <p:cNvPr id="36" name="Picture 35">
              <a:extLst>
                <a:ext uri="{FF2B5EF4-FFF2-40B4-BE49-F238E27FC236}">
                  <a16:creationId xmlns:a16="http://schemas.microsoft.com/office/drawing/2014/main" id="{C4172254-D5AC-1B91-BB6A-F0B043BD1AE2}"/>
                </a:ext>
              </a:extLst>
            </p:cNvPr>
            <p:cNvPicPr>
              <a:picLocks noChangeAspect="1"/>
            </p:cNvPicPr>
            <p:nvPr/>
          </p:nvPicPr>
          <p:blipFill>
            <a:blip r:embed="rId3"/>
            <a:stretch>
              <a:fillRect/>
            </a:stretch>
          </p:blipFill>
          <p:spPr>
            <a:xfrm>
              <a:off x="4956408" y="4877746"/>
              <a:ext cx="1428750" cy="1428750"/>
            </a:xfrm>
            <a:prstGeom prst="rect">
              <a:avLst/>
            </a:prstGeom>
          </p:spPr>
        </p:pic>
        <p:sp>
          <p:nvSpPr>
            <p:cNvPr id="37" name="TextBox 36">
              <a:extLst>
                <a:ext uri="{FF2B5EF4-FFF2-40B4-BE49-F238E27FC236}">
                  <a16:creationId xmlns:a16="http://schemas.microsoft.com/office/drawing/2014/main" id="{1E608033-2BA6-F0D6-8D05-613F20C61289}"/>
                </a:ext>
              </a:extLst>
            </p:cNvPr>
            <p:cNvSpPr txBox="1"/>
            <p:nvPr/>
          </p:nvSpPr>
          <p:spPr>
            <a:xfrm>
              <a:off x="6385158" y="5695073"/>
              <a:ext cx="1734006" cy="615553"/>
            </a:xfrm>
            <a:prstGeom prst="rect">
              <a:avLst/>
            </a:prstGeom>
            <a:noFill/>
          </p:spPr>
          <p:txBody>
            <a:bodyPr wrap="square" rtlCol="0">
              <a:spAutoFit/>
            </a:bodyPr>
            <a:lstStyle/>
            <a:p>
              <a:pPr algn="ctr"/>
              <a:r>
                <a:rPr lang="en-US" b="1" dirty="0"/>
                <a:t>Edward Friend</a:t>
              </a:r>
            </a:p>
            <a:p>
              <a:pPr algn="ctr"/>
              <a:r>
                <a:rPr lang="en-US" sz="1600" dirty="0"/>
                <a:t>(1929-2019)</a:t>
              </a:r>
            </a:p>
          </p:txBody>
        </p:sp>
      </p:grpSp>
      <p:sp>
        <p:nvSpPr>
          <p:cNvPr id="39" name="TextBox 38">
            <a:extLst>
              <a:ext uri="{FF2B5EF4-FFF2-40B4-BE49-F238E27FC236}">
                <a16:creationId xmlns:a16="http://schemas.microsoft.com/office/drawing/2014/main" id="{0A32B566-9505-DBA2-DDC4-36CE5B90AF52}"/>
              </a:ext>
            </a:extLst>
          </p:cNvPr>
          <p:cNvSpPr txBox="1"/>
          <p:nvPr/>
        </p:nvSpPr>
        <p:spPr>
          <a:xfrm>
            <a:off x="6385158" y="2909817"/>
            <a:ext cx="1618938" cy="369332"/>
          </a:xfrm>
          <a:prstGeom prst="rect">
            <a:avLst/>
          </a:prstGeom>
          <a:solidFill>
            <a:schemeClr val="bg1"/>
          </a:solidFill>
          <a:ln>
            <a:solidFill>
              <a:srgbClr val="7030A0"/>
            </a:solidFill>
          </a:ln>
        </p:spPr>
        <p:txBody>
          <a:bodyPr wrap="square" rtlCol="0">
            <a:spAutoFit/>
          </a:bodyPr>
          <a:lstStyle/>
          <a:p>
            <a:pPr algn="ctr"/>
            <a:r>
              <a:rPr lang="en-US" b="1" dirty="0">
                <a:solidFill>
                  <a:srgbClr val="7030A0"/>
                </a:solidFill>
              </a:rPr>
              <a:t>Invented 1956</a:t>
            </a:r>
          </a:p>
        </p:txBody>
      </p:sp>
    </p:spTree>
    <p:extLst>
      <p:ext uri="{BB962C8B-B14F-4D97-AF65-F5344CB8AC3E}">
        <p14:creationId xmlns:p14="http://schemas.microsoft.com/office/powerpoint/2010/main" val="11548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right)">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ppt_x"/>
                                          </p:val>
                                        </p:tav>
                                        <p:tav tm="100000">
                                          <p:val>
                                            <p:strVal val="#ppt_x"/>
                                          </p:val>
                                        </p:tav>
                                      </p:tavLst>
                                    </p:anim>
                                    <p:anim calcmode="lin" valueType="num">
                                      <p:cBhvr additive="base">
                                        <p:cTn id="62" dur="500" fill="hold"/>
                                        <p:tgtEl>
                                          <p:spTgt spid="39"/>
                                        </p:tgtEl>
                                        <p:attrNameLst>
                                          <p:attrName>ppt_y</p:attrName>
                                        </p:attrNameLst>
                                      </p:cBhvr>
                                      <p:tavLst>
                                        <p:tav tm="0">
                                          <p:val>
                                            <p:strVal val="0-#ppt_h/2"/>
                                          </p:val>
                                        </p:tav>
                                        <p:tav tm="100000">
                                          <p:val>
                                            <p:strVal val="#ppt_y"/>
                                          </p:val>
                                        </p:tav>
                                      </p:tavLst>
                                    </p:anim>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CB867-76F9-E187-E96D-E5511A21839E}"/>
              </a:ext>
            </a:extLst>
          </p:cNvPr>
          <p:cNvPicPr>
            <a:picLocks noChangeAspect="1"/>
          </p:cNvPicPr>
          <p:nvPr/>
        </p:nvPicPr>
        <p:blipFill>
          <a:blip r:embed="rId2"/>
          <a:stretch>
            <a:fillRect/>
          </a:stretch>
        </p:blipFill>
        <p:spPr>
          <a:xfrm>
            <a:off x="348521" y="2260691"/>
            <a:ext cx="8446957" cy="930149"/>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41</a:t>
            </a:fld>
            <a:endParaRPr lang="en-US"/>
          </a:p>
        </p:txBody>
      </p:sp>
      <p:grpSp>
        <p:nvGrpSpPr>
          <p:cNvPr id="13" name="Group 12">
            <a:extLst>
              <a:ext uri="{FF2B5EF4-FFF2-40B4-BE49-F238E27FC236}">
                <a16:creationId xmlns:a16="http://schemas.microsoft.com/office/drawing/2014/main" id="{0BC00F78-6673-4FA6-33EC-1D3A2871D680}"/>
              </a:ext>
            </a:extLst>
          </p:cNvPr>
          <p:cNvGrpSpPr/>
          <p:nvPr/>
        </p:nvGrpSpPr>
        <p:grpSpPr>
          <a:xfrm>
            <a:off x="2229081" y="2904112"/>
            <a:ext cx="1076632" cy="369332"/>
            <a:chOff x="4968362" y="2079211"/>
            <a:chExt cx="1076632" cy="369332"/>
          </a:xfrm>
        </p:grpSpPr>
        <p:cxnSp>
          <p:nvCxnSpPr>
            <p:cNvPr id="14" name="Straight Arrow Connector 13">
              <a:extLst>
                <a:ext uri="{FF2B5EF4-FFF2-40B4-BE49-F238E27FC236}">
                  <a16:creationId xmlns:a16="http://schemas.microsoft.com/office/drawing/2014/main" id="{649CFC73-9134-590B-1BA7-F2D6235D060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A4C7D05-0CE0-A685-5C67-96865C55D52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1181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Bubble 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42</a:t>
            </a:fld>
            <a:endParaRPr lang="en-US"/>
          </a:p>
        </p:txBody>
      </p:sp>
      <p:sp>
        <p:nvSpPr>
          <p:cNvPr id="7" name="Content Placeholder 2">
            <a:extLst>
              <a:ext uri="{FF2B5EF4-FFF2-40B4-BE49-F238E27FC236}">
                <a16:creationId xmlns:a16="http://schemas.microsoft.com/office/drawing/2014/main" id="{15DDD85D-F5A9-ABBD-E9B9-A2014C3BB66D}"/>
              </a:ext>
            </a:extLst>
          </p:cNvPr>
          <p:cNvSpPr>
            <a:spLocks noGrp="1"/>
          </p:cNvSpPr>
          <p:nvPr>
            <p:ph idx="1"/>
          </p:nvPr>
        </p:nvSpPr>
        <p:spPr>
          <a:xfrm>
            <a:off x="628650" y="1825625"/>
            <a:ext cx="7886700" cy="4351338"/>
          </a:xfrm>
        </p:spPr>
        <p:txBody>
          <a:bodyPr>
            <a:noAutofit/>
          </a:bodyPr>
          <a:lstStyle/>
          <a:p>
            <a:pPr>
              <a:spcBef>
                <a:spcPts val="0"/>
              </a:spcBef>
              <a:spcAft>
                <a:spcPts val="1200"/>
              </a:spcAft>
            </a:pPr>
            <a:r>
              <a:rPr lang="en-US" sz="2400" dirty="0"/>
              <a:t>The Bubble Sort is not very efficient because it can “move” only </a:t>
            </a:r>
            <a:r>
              <a:rPr lang="en-US" sz="2400" b="1" dirty="0"/>
              <a:t>one element</a:t>
            </a:r>
            <a:r>
              <a:rPr lang="en-US" sz="2400" dirty="0"/>
              <a:t> only </a:t>
            </a:r>
            <a:r>
              <a:rPr lang="en-US" sz="2400" b="1" dirty="0"/>
              <a:t>one slot </a:t>
            </a:r>
            <a:r>
              <a:rPr lang="en-US" sz="2400" dirty="0"/>
              <a:t>during</a:t>
            </a:r>
            <a:r>
              <a:rPr lang="en-US" sz="2400" b="1" dirty="0"/>
              <a:t> one pass</a:t>
            </a:r>
          </a:p>
          <a:p>
            <a:pPr lvl="1">
              <a:spcBef>
                <a:spcPts val="0"/>
              </a:spcBef>
              <a:spcAft>
                <a:spcPts val="1200"/>
              </a:spcAft>
            </a:pPr>
            <a:r>
              <a:rPr lang="en-US" sz="2000" dirty="0"/>
              <a:t>The code spends a lot of time scanning through the array </a:t>
            </a:r>
            <a:r>
              <a:rPr lang="en-US" sz="2000" b="1" dirty="0">
                <a:solidFill>
                  <a:srgbClr val="FF0000"/>
                </a:solidFill>
              </a:rPr>
              <a:t>reconfirming</a:t>
            </a:r>
            <a:r>
              <a:rPr lang="en-US" sz="2000" dirty="0"/>
              <a:t> that no swaps are needed between </a:t>
            </a:r>
            <a:r>
              <a:rPr lang="en-US" sz="2000" b="1" i="1" dirty="0"/>
              <a:t>adjacent</a:t>
            </a:r>
            <a:r>
              <a:rPr lang="en-US" sz="2000" dirty="0"/>
              <a:t> elements, just the same as it likely had confirmed that very fact on the previous pass through the array</a:t>
            </a:r>
          </a:p>
          <a:p>
            <a:pPr lvl="1">
              <a:spcBef>
                <a:spcPts val="0"/>
              </a:spcBef>
              <a:spcAft>
                <a:spcPts val="1200"/>
              </a:spcAft>
            </a:pPr>
            <a:r>
              <a:rPr lang="en-US" sz="2000" dirty="0"/>
              <a:t>It wastes time constantly </a:t>
            </a:r>
            <a:r>
              <a:rPr lang="en-US" sz="2000" b="1" dirty="0">
                <a:solidFill>
                  <a:srgbClr val="FF0000"/>
                </a:solidFill>
              </a:rPr>
              <a:t>rediscovering</a:t>
            </a:r>
            <a:r>
              <a:rPr lang="en-US" sz="2000" dirty="0"/>
              <a:t> that two elements are already in the right order – this is the culprit </a:t>
            </a:r>
          </a:p>
          <a:p>
            <a:pPr>
              <a:spcBef>
                <a:spcPts val="0"/>
              </a:spcBef>
              <a:spcAft>
                <a:spcPts val="1200"/>
              </a:spcAft>
            </a:pPr>
            <a:r>
              <a:rPr lang="en-US" sz="2400" dirty="0"/>
              <a:t>Wouldn’t it be better if we could move a </a:t>
            </a:r>
            <a:r>
              <a:rPr lang="en-US" sz="2400" b="1" i="1" dirty="0">
                <a:solidFill>
                  <a:srgbClr val="00B050"/>
                </a:solidFill>
              </a:rPr>
              <a:t>higher</a:t>
            </a:r>
            <a:r>
              <a:rPr lang="en-US" sz="2400" dirty="0"/>
              <a:t> test score </a:t>
            </a:r>
            <a:r>
              <a:rPr lang="en-US" sz="2400" b="1" i="1" dirty="0">
                <a:solidFill>
                  <a:srgbClr val="00B050"/>
                </a:solidFill>
              </a:rPr>
              <a:t>farther</a:t>
            </a:r>
            <a:r>
              <a:rPr lang="en-US" sz="2400" dirty="0">
                <a:solidFill>
                  <a:srgbClr val="00B050"/>
                </a:solidFill>
              </a:rPr>
              <a:t> </a:t>
            </a:r>
            <a:r>
              <a:rPr lang="en-US" sz="2400" dirty="0"/>
              <a:t>to the </a:t>
            </a:r>
            <a:r>
              <a:rPr lang="en-US" sz="2400" b="1" dirty="0"/>
              <a:t>end</a:t>
            </a:r>
            <a:r>
              <a:rPr lang="en-US" sz="2400" dirty="0"/>
              <a:t> of the array in </a:t>
            </a:r>
            <a:r>
              <a:rPr lang="en-US" sz="2400" b="1" u="sng" dirty="0"/>
              <a:t>one big jump</a:t>
            </a:r>
            <a:r>
              <a:rPr lang="en-US" sz="2400" dirty="0"/>
              <a:t>, rather than only a single slot each pass?</a:t>
            </a:r>
          </a:p>
          <a:p>
            <a:pPr lvl="1">
              <a:spcBef>
                <a:spcPts val="0"/>
              </a:spcBef>
              <a:spcAft>
                <a:spcPts val="1200"/>
              </a:spcAft>
            </a:pPr>
            <a:r>
              <a:rPr lang="en-US" sz="2000" dirty="0"/>
              <a:t>And can we stop wasting time scanning through groups of elements we have </a:t>
            </a:r>
            <a:r>
              <a:rPr lang="en-US" sz="2000" b="1" dirty="0">
                <a:solidFill>
                  <a:srgbClr val="FF0000"/>
                </a:solidFill>
              </a:rPr>
              <a:t>already proven to be in order</a:t>
            </a:r>
            <a:r>
              <a:rPr lang="en-US" sz="2000" dirty="0"/>
              <a: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5584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Quicksort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43</a:t>
            </a:fld>
            <a:endParaRPr lang="en-US"/>
          </a:p>
        </p:txBody>
      </p:sp>
      <p:sp>
        <p:nvSpPr>
          <p:cNvPr id="8" name="Content Placeholder 2">
            <a:extLst>
              <a:ext uri="{FF2B5EF4-FFF2-40B4-BE49-F238E27FC236}">
                <a16:creationId xmlns:a16="http://schemas.microsoft.com/office/drawing/2014/main" id="{9D7B10E6-FCB6-3037-7B2A-552320C85740}"/>
              </a:ext>
            </a:extLst>
          </p:cNvPr>
          <p:cNvSpPr>
            <a:spLocks noGrp="1"/>
          </p:cNvSpPr>
          <p:nvPr>
            <p:ph idx="1"/>
          </p:nvPr>
        </p:nvSpPr>
        <p:spPr>
          <a:xfrm>
            <a:off x="613020" y="1825625"/>
            <a:ext cx="7886700" cy="4770560"/>
          </a:xfrm>
        </p:spPr>
        <p:txBody>
          <a:bodyPr>
            <a:noAutofit/>
          </a:bodyPr>
          <a:lstStyle/>
          <a:p>
            <a:pPr>
              <a:spcBef>
                <a:spcPts val="0"/>
              </a:spcBef>
              <a:spcAft>
                <a:spcPts val="1200"/>
              </a:spcAft>
            </a:pPr>
            <a:r>
              <a:rPr lang="en-US" sz="2400" dirty="0"/>
              <a:t>Invented by </a:t>
            </a:r>
            <a:r>
              <a:rPr lang="en-US" sz="2400" b="1" dirty="0"/>
              <a:t>Tony Hoare </a:t>
            </a:r>
            <a:r>
              <a:rPr lang="en-US" sz="2400" dirty="0"/>
              <a:t>in 1959, </a:t>
            </a:r>
            <a:r>
              <a:rPr lang="en-US" sz="2400" b="1" dirty="0">
                <a:solidFill>
                  <a:srgbClr val="00B050"/>
                </a:solidFill>
              </a:rPr>
              <a:t>Quicksort</a:t>
            </a:r>
            <a:r>
              <a:rPr lang="en-US" sz="2400" dirty="0"/>
              <a:t> is an efficient sorting algorithm that uses a </a:t>
            </a:r>
            <a:r>
              <a:rPr lang="en-US" sz="2400" b="1" dirty="0">
                <a:solidFill>
                  <a:srgbClr val="FF0000"/>
                </a:solidFill>
              </a:rPr>
              <a:t>divide &amp; conquer</a:t>
            </a:r>
            <a:r>
              <a:rPr lang="en-US" sz="2400" dirty="0"/>
              <a:t> strategy to overcome the problems of Bubble Sort</a:t>
            </a:r>
          </a:p>
          <a:p>
            <a:pPr lvl="1">
              <a:spcBef>
                <a:spcPts val="0"/>
              </a:spcBef>
              <a:spcAft>
                <a:spcPts val="1200"/>
              </a:spcAft>
            </a:pPr>
            <a:r>
              <a:rPr lang="en-US" sz="2000" dirty="0"/>
              <a:t>On each pass, a portion of the array is </a:t>
            </a:r>
            <a:r>
              <a:rPr lang="en-US" sz="2000" b="1" dirty="0"/>
              <a:t>split</a:t>
            </a:r>
            <a:r>
              <a:rPr lang="en-US" sz="2000" dirty="0"/>
              <a:t> according to a </a:t>
            </a:r>
            <a:r>
              <a:rPr lang="en-US" sz="2000" b="1" dirty="0">
                <a:solidFill>
                  <a:srgbClr val="00B050"/>
                </a:solidFill>
              </a:rPr>
              <a:t>pivot</a:t>
            </a:r>
            <a:r>
              <a:rPr lang="en-US" sz="2000" dirty="0"/>
              <a:t> value – those elements with a value </a:t>
            </a:r>
            <a:r>
              <a:rPr lang="en-US" sz="2000" b="1" dirty="0"/>
              <a:t>&lt;=</a:t>
            </a:r>
            <a:r>
              <a:rPr lang="en-US" sz="2000" dirty="0"/>
              <a:t> the </a:t>
            </a:r>
            <a:r>
              <a:rPr lang="en-US" sz="2000" b="1" dirty="0">
                <a:solidFill>
                  <a:srgbClr val="00B050"/>
                </a:solidFill>
              </a:rPr>
              <a:t>pivot</a:t>
            </a:r>
            <a:r>
              <a:rPr lang="en-US" sz="2000" dirty="0"/>
              <a:t> are swapped with those elements with a value </a:t>
            </a:r>
            <a:r>
              <a:rPr lang="en-US" sz="2000" b="1" dirty="0"/>
              <a:t>&gt;</a:t>
            </a:r>
            <a:r>
              <a:rPr lang="en-US" sz="2000" dirty="0"/>
              <a:t> the </a:t>
            </a:r>
            <a:r>
              <a:rPr lang="en-US" sz="2000" b="1" dirty="0">
                <a:solidFill>
                  <a:srgbClr val="00B050"/>
                </a:solidFill>
              </a:rPr>
              <a:t>pivot</a:t>
            </a:r>
          </a:p>
          <a:p>
            <a:pPr lvl="1">
              <a:spcBef>
                <a:spcPts val="0"/>
              </a:spcBef>
              <a:spcAft>
                <a:spcPts val="1200"/>
              </a:spcAft>
            </a:pPr>
            <a:r>
              <a:rPr lang="en-US" sz="2000" dirty="0"/>
              <a:t>This act of partitioning separates the current portion of the list into a “</a:t>
            </a:r>
            <a:r>
              <a:rPr lang="en-US" sz="2000" b="1" dirty="0">
                <a:solidFill>
                  <a:srgbClr val="00B050"/>
                </a:solidFill>
              </a:rPr>
              <a:t>left</a:t>
            </a:r>
            <a:r>
              <a:rPr lang="en-US" sz="2000" dirty="0"/>
              <a:t>” portion having </a:t>
            </a:r>
            <a:r>
              <a:rPr lang="en-US" sz="2000" b="1" dirty="0"/>
              <a:t>smaller</a:t>
            </a:r>
            <a:r>
              <a:rPr lang="en-US" sz="2000" dirty="0"/>
              <a:t> values than the pivot, and a “</a:t>
            </a:r>
            <a:r>
              <a:rPr lang="en-US" sz="2000" b="1" dirty="0">
                <a:solidFill>
                  <a:srgbClr val="00B050"/>
                </a:solidFill>
              </a:rPr>
              <a:t>right</a:t>
            </a:r>
            <a:r>
              <a:rPr lang="en-US" sz="2000" dirty="0"/>
              <a:t>” portion having </a:t>
            </a:r>
            <a:r>
              <a:rPr lang="en-US" sz="2000" b="1" dirty="0"/>
              <a:t>larger</a:t>
            </a:r>
            <a:r>
              <a:rPr lang="en-US" sz="2000" dirty="0"/>
              <a:t> values than the pivot</a:t>
            </a:r>
          </a:p>
          <a:p>
            <a:pPr>
              <a:spcBef>
                <a:spcPts val="0"/>
              </a:spcBef>
              <a:spcAft>
                <a:spcPts val="1200"/>
              </a:spcAft>
            </a:pPr>
            <a:r>
              <a:rPr lang="en-US" sz="2400" dirty="0"/>
              <a:t>The </a:t>
            </a:r>
            <a:r>
              <a:rPr lang="en-US" sz="2400" b="1" dirty="0">
                <a:solidFill>
                  <a:srgbClr val="00B050"/>
                </a:solidFill>
              </a:rPr>
              <a:t>left</a:t>
            </a:r>
            <a:r>
              <a:rPr lang="en-US" sz="2400" dirty="0"/>
              <a:t> and </a:t>
            </a:r>
            <a:r>
              <a:rPr lang="en-US" sz="2400" b="1" dirty="0">
                <a:solidFill>
                  <a:srgbClr val="00B050"/>
                </a:solidFill>
              </a:rPr>
              <a:t>right</a:t>
            </a:r>
            <a:r>
              <a:rPr lang="en-US" sz="2400" dirty="0"/>
              <a:t> portions are then sorted (</a:t>
            </a:r>
            <a:r>
              <a:rPr lang="en-US" sz="2400" b="1" dirty="0">
                <a:solidFill>
                  <a:srgbClr val="FF0000"/>
                </a:solidFill>
              </a:rPr>
              <a:t>conquered</a:t>
            </a:r>
            <a:r>
              <a:rPr lang="en-US" sz="2400" dirty="0"/>
              <a:t>) independently, and each portion is further split (</a:t>
            </a:r>
            <a:r>
              <a:rPr lang="en-US" sz="2400" b="1" dirty="0">
                <a:solidFill>
                  <a:srgbClr val="FF0000"/>
                </a:solidFill>
              </a:rPr>
              <a:t>divided</a:t>
            </a:r>
            <a:r>
              <a:rPr lang="en-US" sz="2400" dirty="0"/>
              <a:t>) into smaller and smaller sized sub-portions, until the whole list is eventually sorted</a:t>
            </a:r>
            <a:endParaRPr lang="en-US" sz="20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83653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Quicksort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p:pic>
        <p:nvPicPr>
          <p:cNvPr id="7" name="Picture 6">
            <a:extLst>
              <a:ext uri="{FF2B5EF4-FFF2-40B4-BE49-F238E27FC236}">
                <a16:creationId xmlns:a16="http://schemas.microsoft.com/office/drawing/2014/main" id="{361E9052-19BE-4B0A-A1FC-2B6BCF6F7AF7}"/>
              </a:ext>
            </a:extLst>
          </p:cNvPr>
          <p:cNvPicPr>
            <a:picLocks noChangeAspect="1"/>
          </p:cNvPicPr>
          <p:nvPr/>
        </p:nvPicPr>
        <p:blipFill>
          <a:blip r:embed="rId2"/>
          <a:stretch>
            <a:fillRect/>
          </a:stretch>
        </p:blipFill>
        <p:spPr>
          <a:xfrm>
            <a:off x="1314443" y="1468581"/>
            <a:ext cx="6515114" cy="4629457"/>
          </a:xfrm>
          <a:prstGeom prst="rect">
            <a:avLst/>
          </a:prstGeom>
        </p:spPr>
      </p:pic>
    </p:spTree>
    <p:extLst>
      <p:ext uri="{BB962C8B-B14F-4D97-AF65-F5344CB8AC3E}">
        <p14:creationId xmlns:p14="http://schemas.microsoft.com/office/powerpoint/2010/main" val="2794270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6" name="Picture 5">
            <a:extLst>
              <a:ext uri="{FF2B5EF4-FFF2-40B4-BE49-F238E27FC236}">
                <a16:creationId xmlns:a16="http://schemas.microsoft.com/office/drawing/2014/main" id="{116D105A-F64C-8934-53BB-C2C48D31F960}"/>
              </a:ext>
            </a:extLst>
          </p:cNvPr>
          <p:cNvPicPr>
            <a:picLocks noChangeAspect="1"/>
          </p:cNvPicPr>
          <p:nvPr/>
        </p:nvPicPr>
        <p:blipFill>
          <a:blip r:embed="rId2"/>
          <a:stretch>
            <a:fillRect/>
          </a:stretch>
        </p:blipFill>
        <p:spPr>
          <a:xfrm>
            <a:off x="1324381" y="1553206"/>
            <a:ext cx="6495238" cy="5085714"/>
          </a:xfrm>
          <a:prstGeom prst="rect">
            <a:avLst/>
          </a:prstGeom>
        </p:spPr>
      </p:pic>
      <p:grpSp>
        <p:nvGrpSpPr>
          <p:cNvPr id="8" name="Group 7">
            <a:extLst>
              <a:ext uri="{FF2B5EF4-FFF2-40B4-BE49-F238E27FC236}">
                <a16:creationId xmlns:a16="http://schemas.microsoft.com/office/drawing/2014/main" id="{084B7194-E2CB-0937-4ABF-25A7AE20FA73}"/>
              </a:ext>
            </a:extLst>
          </p:cNvPr>
          <p:cNvGrpSpPr/>
          <p:nvPr/>
        </p:nvGrpSpPr>
        <p:grpSpPr>
          <a:xfrm>
            <a:off x="3165962" y="4581218"/>
            <a:ext cx="1076632" cy="369332"/>
            <a:chOff x="4968362" y="2079211"/>
            <a:chExt cx="1076632" cy="369332"/>
          </a:xfrm>
        </p:grpSpPr>
        <p:cxnSp>
          <p:nvCxnSpPr>
            <p:cNvPr id="9" name="Straight Arrow Connector 8">
              <a:extLst>
                <a:ext uri="{FF2B5EF4-FFF2-40B4-BE49-F238E27FC236}">
                  <a16:creationId xmlns:a16="http://schemas.microsoft.com/office/drawing/2014/main" id="{E3EA1331-F316-C14F-6B91-2F35A6299C4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4EFA61-E90B-B447-04E9-38A7D05BB6B4}"/>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3163285B-7AF6-BB2E-EBDE-87A1CA53E2E2}"/>
              </a:ext>
            </a:extLst>
          </p:cNvPr>
          <p:cNvGrpSpPr/>
          <p:nvPr/>
        </p:nvGrpSpPr>
        <p:grpSpPr>
          <a:xfrm>
            <a:off x="6089041" y="5454200"/>
            <a:ext cx="1076632" cy="369332"/>
            <a:chOff x="4704120" y="2356972"/>
            <a:chExt cx="1076632" cy="369332"/>
          </a:xfrm>
        </p:grpSpPr>
        <p:cxnSp>
          <p:nvCxnSpPr>
            <p:cNvPr id="12" name="Straight Arrow Connector 11">
              <a:extLst>
                <a:ext uri="{FF2B5EF4-FFF2-40B4-BE49-F238E27FC236}">
                  <a16:creationId xmlns:a16="http://schemas.microsoft.com/office/drawing/2014/main" id="{61CD4D60-215D-31DB-0166-36E4C788724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C1D8A2-0FD4-2930-36A4-591D6733F37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3AF4AF18-82C3-5651-9A54-0F01E0F39170}"/>
              </a:ext>
            </a:extLst>
          </p:cNvPr>
          <p:cNvGrpSpPr/>
          <p:nvPr/>
        </p:nvGrpSpPr>
        <p:grpSpPr>
          <a:xfrm>
            <a:off x="5437960" y="6103858"/>
            <a:ext cx="1068643" cy="369332"/>
            <a:chOff x="3647644" y="4910075"/>
            <a:chExt cx="1068643" cy="369332"/>
          </a:xfrm>
        </p:grpSpPr>
        <p:sp>
          <p:nvSpPr>
            <p:cNvPr id="15" name="TextBox 14">
              <a:extLst>
                <a:ext uri="{FF2B5EF4-FFF2-40B4-BE49-F238E27FC236}">
                  <a16:creationId xmlns:a16="http://schemas.microsoft.com/office/drawing/2014/main" id="{4FF64C5E-58BA-4113-8407-4FF4506D02FC}"/>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D1C9FC2E-8B18-1D21-B3EC-FD3F71ED1C8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54A1CFA0-0DD1-998F-3748-E1F373A9E5B2}"/>
              </a:ext>
            </a:extLst>
          </p:cNvPr>
          <p:cNvSpPr/>
          <p:nvPr/>
        </p:nvSpPr>
        <p:spPr>
          <a:xfrm>
            <a:off x="2975548" y="5516380"/>
            <a:ext cx="539646"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257937-69FB-A766-538A-12A3D83AF06B}"/>
              </a:ext>
            </a:extLst>
          </p:cNvPr>
          <p:cNvSpPr/>
          <p:nvPr/>
        </p:nvSpPr>
        <p:spPr>
          <a:xfrm>
            <a:off x="3589499" y="5515198"/>
            <a:ext cx="1442081"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A9EEA3F-852F-C407-EE93-E5E95AE38DE4}"/>
              </a:ext>
            </a:extLst>
          </p:cNvPr>
          <p:cNvSpPr/>
          <p:nvPr/>
        </p:nvSpPr>
        <p:spPr>
          <a:xfrm>
            <a:off x="5155323" y="5514016"/>
            <a:ext cx="840743"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90E086-CC73-7098-5210-B285D88B8248}"/>
              </a:ext>
            </a:extLst>
          </p:cNvPr>
          <p:cNvSpPr/>
          <p:nvPr/>
        </p:nvSpPr>
        <p:spPr>
          <a:xfrm>
            <a:off x="2975548" y="6173534"/>
            <a:ext cx="1267046"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D50EABF-A180-4237-ACD2-6BE90227B3C9}"/>
              </a:ext>
            </a:extLst>
          </p:cNvPr>
          <p:cNvSpPr/>
          <p:nvPr/>
        </p:nvSpPr>
        <p:spPr>
          <a:xfrm>
            <a:off x="4369633" y="6172352"/>
            <a:ext cx="1001518" cy="21735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6FAFA48-8D9D-242E-02FD-9F47771484E6}"/>
              </a:ext>
            </a:extLst>
          </p:cNvPr>
          <p:cNvGrpSpPr/>
          <p:nvPr/>
        </p:nvGrpSpPr>
        <p:grpSpPr>
          <a:xfrm>
            <a:off x="4268631" y="1768650"/>
            <a:ext cx="1064340" cy="369332"/>
            <a:chOff x="3647644" y="5421073"/>
            <a:chExt cx="1064340" cy="369332"/>
          </a:xfrm>
        </p:grpSpPr>
        <p:sp>
          <p:nvSpPr>
            <p:cNvPr id="24" name="TextBox 23">
              <a:extLst>
                <a:ext uri="{FF2B5EF4-FFF2-40B4-BE49-F238E27FC236}">
                  <a16:creationId xmlns:a16="http://schemas.microsoft.com/office/drawing/2014/main" id="{C611BDEF-275D-4D06-6230-1B3BF9B18F5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E5F51C9F-B083-7804-3125-BE950C6B0085}"/>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5AB7F3F-1BEB-6DE3-CB7C-E5AB9B2102B3}"/>
              </a:ext>
            </a:extLst>
          </p:cNvPr>
          <p:cNvGrpSpPr/>
          <p:nvPr/>
        </p:nvGrpSpPr>
        <p:grpSpPr>
          <a:xfrm>
            <a:off x="7514002" y="2194857"/>
            <a:ext cx="1068643" cy="369332"/>
            <a:chOff x="3647644" y="5359159"/>
            <a:chExt cx="1068643" cy="369332"/>
          </a:xfrm>
        </p:grpSpPr>
        <p:sp>
          <p:nvSpPr>
            <p:cNvPr id="27" name="TextBox 26">
              <a:extLst>
                <a:ext uri="{FF2B5EF4-FFF2-40B4-BE49-F238E27FC236}">
                  <a16:creationId xmlns:a16="http://schemas.microsoft.com/office/drawing/2014/main" id="{BAA4CAC3-4D1D-5103-A335-06E9D17E2871}"/>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1E631104-EAA2-6A6E-A5EF-9A76D4C0C93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7F62E2D-285F-50F0-E43A-27087B3FE1EE}"/>
              </a:ext>
            </a:extLst>
          </p:cNvPr>
          <p:cNvGrpSpPr/>
          <p:nvPr/>
        </p:nvGrpSpPr>
        <p:grpSpPr>
          <a:xfrm>
            <a:off x="4268631" y="3282955"/>
            <a:ext cx="1076632" cy="369332"/>
            <a:chOff x="2157212" y="5356391"/>
            <a:chExt cx="1076632" cy="369332"/>
          </a:xfrm>
        </p:grpSpPr>
        <p:sp>
          <p:nvSpPr>
            <p:cNvPr id="30" name="TextBox 29">
              <a:extLst>
                <a:ext uri="{FF2B5EF4-FFF2-40B4-BE49-F238E27FC236}">
                  <a16:creationId xmlns:a16="http://schemas.microsoft.com/office/drawing/2014/main" id="{9F2462A6-2129-7AFB-3DC1-1578B8EABC2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A00F7244-3DF4-9609-123B-B93515018FF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1DDBF70-52A2-7876-7322-AF5C968CA927}"/>
              </a:ext>
            </a:extLst>
          </p:cNvPr>
          <p:cNvGrpSpPr/>
          <p:nvPr/>
        </p:nvGrpSpPr>
        <p:grpSpPr>
          <a:xfrm>
            <a:off x="7510007" y="3699311"/>
            <a:ext cx="1076632" cy="369332"/>
            <a:chOff x="2157212" y="5356391"/>
            <a:chExt cx="1076632" cy="369332"/>
          </a:xfrm>
        </p:grpSpPr>
        <p:sp>
          <p:nvSpPr>
            <p:cNvPr id="33" name="TextBox 32">
              <a:extLst>
                <a:ext uri="{FF2B5EF4-FFF2-40B4-BE49-F238E27FC236}">
                  <a16:creationId xmlns:a16="http://schemas.microsoft.com/office/drawing/2014/main" id="{6047D810-8ACE-5BFA-3D17-82E79B98B35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BD3C5ECE-C248-7982-719C-D734D1EAF4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23D7705-9018-BECC-1103-E76C0BB94ED4}"/>
              </a:ext>
            </a:extLst>
          </p:cNvPr>
          <p:cNvGrpSpPr/>
          <p:nvPr/>
        </p:nvGrpSpPr>
        <p:grpSpPr>
          <a:xfrm>
            <a:off x="4457777" y="2402175"/>
            <a:ext cx="1076632" cy="369332"/>
            <a:chOff x="2157212" y="5356391"/>
            <a:chExt cx="1076632" cy="369332"/>
          </a:xfrm>
        </p:grpSpPr>
        <p:sp>
          <p:nvSpPr>
            <p:cNvPr id="36" name="TextBox 35">
              <a:extLst>
                <a:ext uri="{FF2B5EF4-FFF2-40B4-BE49-F238E27FC236}">
                  <a16:creationId xmlns:a16="http://schemas.microsoft.com/office/drawing/2014/main" id="{24129B9B-967B-B47C-9805-BC2F56DCBA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3051EF70-2046-CA36-DC96-1BBE4924AAE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4830E12-BB0A-5274-A80C-04D0A6E1A058}"/>
              </a:ext>
            </a:extLst>
          </p:cNvPr>
          <p:cNvGrpSpPr/>
          <p:nvPr/>
        </p:nvGrpSpPr>
        <p:grpSpPr>
          <a:xfrm>
            <a:off x="6172335" y="3923941"/>
            <a:ext cx="1076632" cy="369332"/>
            <a:chOff x="2157212" y="5356391"/>
            <a:chExt cx="1076632" cy="369332"/>
          </a:xfrm>
        </p:grpSpPr>
        <p:sp>
          <p:nvSpPr>
            <p:cNvPr id="5" name="TextBox 4">
              <a:extLst>
                <a:ext uri="{FF2B5EF4-FFF2-40B4-BE49-F238E27FC236}">
                  <a16:creationId xmlns:a16="http://schemas.microsoft.com/office/drawing/2014/main" id="{0DE96CEF-A865-26EF-D314-EA56EF8D44A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 name="Straight Arrow Connector 6">
              <a:extLst>
                <a:ext uri="{FF2B5EF4-FFF2-40B4-BE49-F238E27FC236}">
                  <a16:creationId xmlns:a16="http://schemas.microsoft.com/office/drawing/2014/main" id="{C58666C9-1370-B329-3FF1-B5A44819900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53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500"/>
                            </p:stCondLst>
                            <p:childTnLst>
                              <p:par>
                                <p:cTn id="37" presetID="16" presetClass="entr" presetSubtype="2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childTnLst>
                          </p:cTn>
                        </p:par>
                        <p:par>
                          <p:cTn id="40" fill="hold">
                            <p:stCondLst>
                              <p:cond delay="1000"/>
                            </p:stCondLst>
                            <p:childTnLst>
                              <p:par>
                                <p:cTn id="41" presetID="16" presetClass="entr" presetSubtype="21"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inVertic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right)">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right)">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right)">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right)">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ipe(right)">
                                      <p:cBhvr>
                                        <p:cTn id="7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37" name="Picture 36">
            <a:extLst>
              <a:ext uri="{FF2B5EF4-FFF2-40B4-BE49-F238E27FC236}">
                <a16:creationId xmlns:a16="http://schemas.microsoft.com/office/drawing/2014/main" id="{05C04DB5-1D71-086E-1BBE-4CD2DB359033}"/>
              </a:ext>
            </a:extLst>
          </p:cNvPr>
          <p:cNvPicPr>
            <a:picLocks noChangeAspect="1"/>
          </p:cNvPicPr>
          <p:nvPr/>
        </p:nvPicPr>
        <p:blipFill>
          <a:blip r:embed="rId2"/>
          <a:stretch>
            <a:fillRect/>
          </a:stretch>
        </p:blipFill>
        <p:spPr>
          <a:xfrm>
            <a:off x="245058" y="1577169"/>
            <a:ext cx="5093805" cy="4961744"/>
          </a:xfrm>
          <a:prstGeom prst="rect">
            <a:avLst/>
          </a:prstGeom>
        </p:spPr>
      </p:pic>
      <p:pic>
        <p:nvPicPr>
          <p:cNvPr id="44" name="Picture 43">
            <a:extLst>
              <a:ext uri="{FF2B5EF4-FFF2-40B4-BE49-F238E27FC236}">
                <a16:creationId xmlns:a16="http://schemas.microsoft.com/office/drawing/2014/main" id="{F2875FB7-D743-D935-40B9-D3D4172CBAFD}"/>
              </a:ext>
            </a:extLst>
          </p:cNvPr>
          <p:cNvPicPr>
            <a:picLocks noChangeAspect="1"/>
          </p:cNvPicPr>
          <p:nvPr/>
        </p:nvPicPr>
        <p:blipFill>
          <a:blip r:embed="rId3"/>
          <a:stretch>
            <a:fillRect/>
          </a:stretch>
        </p:blipFill>
        <p:spPr>
          <a:xfrm>
            <a:off x="5460735" y="1577169"/>
            <a:ext cx="3325781" cy="2952298"/>
          </a:xfrm>
          <a:prstGeom prst="rect">
            <a:avLst/>
          </a:prstGeom>
        </p:spPr>
      </p:pic>
      <p:sp>
        <p:nvSpPr>
          <p:cNvPr id="45" name="Rectangle 44">
            <a:extLst>
              <a:ext uri="{FF2B5EF4-FFF2-40B4-BE49-F238E27FC236}">
                <a16:creationId xmlns:a16="http://schemas.microsoft.com/office/drawing/2014/main" id="{C437A0A7-7BF7-F34E-FB38-603CE92022C0}"/>
              </a:ext>
            </a:extLst>
          </p:cNvPr>
          <p:cNvSpPr/>
          <p:nvPr/>
        </p:nvSpPr>
        <p:spPr>
          <a:xfrm>
            <a:off x="3605135" y="6228935"/>
            <a:ext cx="127416" cy="1274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2462A5D-93DC-E5AD-1217-A81886179A58}"/>
              </a:ext>
            </a:extLst>
          </p:cNvPr>
          <p:cNvSpPr/>
          <p:nvPr/>
        </p:nvSpPr>
        <p:spPr>
          <a:xfrm>
            <a:off x="4864309" y="5069173"/>
            <a:ext cx="127416" cy="1274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475DE90-A513-1746-C9E3-39AE91F552D4}"/>
              </a:ext>
            </a:extLst>
          </p:cNvPr>
          <p:cNvSpPr/>
          <p:nvPr/>
        </p:nvSpPr>
        <p:spPr>
          <a:xfrm>
            <a:off x="3832486" y="5916118"/>
            <a:ext cx="127416" cy="1274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2202AC6A-E787-8DFD-24FF-DCF356063BBC}"/>
              </a:ext>
            </a:extLst>
          </p:cNvPr>
          <p:cNvCxnSpPr>
            <a:stCxn id="47" idx="3"/>
            <a:endCxn id="46" idx="3"/>
          </p:cNvCxnSpPr>
          <p:nvPr/>
        </p:nvCxnSpPr>
        <p:spPr>
          <a:xfrm flipV="1">
            <a:off x="3959902" y="5132881"/>
            <a:ext cx="1031823" cy="846945"/>
          </a:xfrm>
          <a:prstGeom prst="bentConnector3">
            <a:avLst>
              <a:gd name="adj1" fmla="val 146126"/>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800DC6D-0F0C-64BD-2DE9-E366FC3167F9}"/>
              </a:ext>
            </a:extLst>
          </p:cNvPr>
          <p:cNvCxnSpPr>
            <a:cxnSpLocks/>
            <a:stCxn id="45" idx="3"/>
            <a:endCxn id="46" idx="3"/>
          </p:cNvCxnSpPr>
          <p:nvPr/>
        </p:nvCxnSpPr>
        <p:spPr>
          <a:xfrm flipV="1">
            <a:off x="3732551" y="5132881"/>
            <a:ext cx="1259174" cy="1159762"/>
          </a:xfrm>
          <a:prstGeom prst="bentConnector3">
            <a:avLst>
              <a:gd name="adj1" fmla="val 15029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FE0F41F-3373-E6CB-40C1-ECB8D85F78C5}"/>
              </a:ext>
            </a:extLst>
          </p:cNvPr>
          <p:cNvSpPr txBox="1"/>
          <p:nvPr/>
        </p:nvSpPr>
        <p:spPr>
          <a:xfrm>
            <a:off x="5987585" y="5142873"/>
            <a:ext cx="2272080" cy="923330"/>
          </a:xfrm>
          <a:prstGeom prst="rect">
            <a:avLst/>
          </a:prstGeom>
          <a:noFill/>
        </p:spPr>
        <p:txBody>
          <a:bodyPr wrap="square" rtlCol="0">
            <a:spAutoFit/>
          </a:bodyPr>
          <a:lstStyle/>
          <a:p>
            <a:pPr algn="ctr"/>
            <a:r>
              <a:rPr lang="en-US" b="1" dirty="0"/>
              <a:t>quicksort() </a:t>
            </a:r>
            <a:r>
              <a:rPr lang="en-US" dirty="0"/>
              <a:t>is a recursive algorithm because it </a:t>
            </a:r>
            <a:r>
              <a:rPr lang="en-US" i="1" dirty="0"/>
              <a:t>calls</a:t>
            </a:r>
            <a:r>
              <a:rPr lang="en-US" dirty="0"/>
              <a:t> itself</a:t>
            </a:r>
          </a:p>
        </p:txBody>
      </p:sp>
      <p:grpSp>
        <p:nvGrpSpPr>
          <p:cNvPr id="58" name="Group 57">
            <a:extLst>
              <a:ext uri="{FF2B5EF4-FFF2-40B4-BE49-F238E27FC236}">
                <a16:creationId xmlns:a16="http://schemas.microsoft.com/office/drawing/2014/main" id="{200D4917-BB77-0ACE-CC4A-9753279507E8}"/>
              </a:ext>
            </a:extLst>
          </p:cNvPr>
          <p:cNvGrpSpPr/>
          <p:nvPr/>
        </p:nvGrpSpPr>
        <p:grpSpPr>
          <a:xfrm>
            <a:off x="1801859" y="4803521"/>
            <a:ext cx="1076632" cy="369332"/>
            <a:chOff x="4968362" y="2079211"/>
            <a:chExt cx="1076632" cy="369332"/>
          </a:xfrm>
        </p:grpSpPr>
        <p:cxnSp>
          <p:nvCxnSpPr>
            <p:cNvPr id="59" name="Straight Arrow Connector 58">
              <a:extLst>
                <a:ext uri="{FF2B5EF4-FFF2-40B4-BE49-F238E27FC236}">
                  <a16:creationId xmlns:a16="http://schemas.microsoft.com/office/drawing/2014/main" id="{056F0B5E-78CF-822E-03EF-4AF86BCA324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1C10520-AC1A-2325-CF91-61CD0739F8C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1" name="Group 60">
            <a:extLst>
              <a:ext uri="{FF2B5EF4-FFF2-40B4-BE49-F238E27FC236}">
                <a16:creationId xmlns:a16="http://schemas.microsoft.com/office/drawing/2014/main" id="{3BF64343-4795-704D-51CE-B79FEF40795A}"/>
              </a:ext>
            </a:extLst>
          </p:cNvPr>
          <p:cNvGrpSpPr/>
          <p:nvPr/>
        </p:nvGrpSpPr>
        <p:grpSpPr>
          <a:xfrm>
            <a:off x="1749393" y="1507976"/>
            <a:ext cx="1076632" cy="369332"/>
            <a:chOff x="4704120" y="2356972"/>
            <a:chExt cx="1076632" cy="369332"/>
          </a:xfrm>
        </p:grpSpPr>
        <p:cxnSp>
          <p:nvCxnSpPr>
            <p:cNvPr id="62" name="Straight Arrow Connector 61">
              <a:extLst>
                <a:ext uri="{FF2B5EF4-FFF2-40B4-BE49-F238E27FC236}">
                  <a16:creationId xmlns:a16="http://schemas.microsoft.com/office/drawing/2014/main" id="{9C4AA9F6-B66E-83E7-547B-E3BD9590266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C59A960-071B-F00B-B679-AB865F851EF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5207F569-F5E2-57AE-E109-2232D33BD56A}"/>
              </a:ext>
            </a:extLst>
          </p:cNvPr>
          <p:cNvGrpSpPr/>
          <p:nvPr/>
        </p:nvGrpSpPr>
        <p:grpSpPr>
          <a:xfrm>
            <a:off x="6870440" y="1515471"/>
            <a:ext cx="1068643" cy="369332"/>
            <a:chOff x="3647644" y="4910075"/>
            <a:chExt cx="1068643" cy="369332"/>
          </a:xfrm>
        </p:grpSpPr>
        <p:sp>
          <p:nvSpPr>
            <p:cNvPr id="65" name="TextBox 64">
              <a:extLst>
                <a:ext uri="{FF2B5EF4-FFF2-40B4-BE49-F238E27FC236}">
                  <a16:creationId xmlns:a16="http://schemas.microsoft.com/office/drawing/2014/main" id="{30E0EB10-F63F-46C2-555F-E54E0772F34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6" name="Straight Arrow Connector 65">
              <a:extLst>
                <a:ext uri="{FF2B5EF4-FFF2-40B4-BE49-F238E27FC236}">
                  <a16:creationId xmlns:a16="http://schemas.microsoft.com/office/drawing/2014/main" id="{200AE2F6-F960-4BA7-225B-B7C522FAE10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37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right)">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righ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righ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up)">
                                      <p:cBhvr>
                                        <p:cTn id="30" dur="500"/>
                                        <p:tgtEl>
                                          <p:spTgt spid="57"/>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500"/>
                                        <p:tgtEl>
                                          <p:spTgt spid="49"/>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down)">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6" name="Picture 5">
            <a:extLst>
              <a:ext uri="{FF2B5EF4-FFF2-40B4-BE49-F238E27FC236}">
                <a16:creationId xmlns:a16="http://schemas.microsoft.com/office/drawing/2014/main" id="{BE587E7D-BC54-15B3-849F-B362AB7E42AE}"/>
              </a:ext>
            </a:extLst>
          </p:cNvPr>
          <p:cNvPicPr>
            <a:picLocks noChangeAspect="1"/>
          </p:cNvPicPr>
          <p:nvPr/>
        </p:nvPicPr>
        <p:blipFill>
          <a:blip r:embed="rId2"/>
          <a:stretch>
            <a:fillRect/>
          </a:stretch>
        </p:blipFill>
        <p:spPr>
          <a:xfrm>
            <a:off x="3014857" y="1739407"/>
            <a:ext cx="3114286" cy="580952"/>
          </a:xfrm>
          <a:prstGeom prst="rect">
            <a:avLst/>
          </a:prstGeom>
        </p:spPr>
      </p:pic>
      <p:sp>
        <p:nvSpPr>
          <p:cNvPr id="15" name="TextBox 14">
            <a:extLst>
              <a:ext uri="{FF2B5EF4-FFF2-40B4-BE49-F238E27FC236}">
                <a16:creationId xmlns:a16="http://schemas.microsoft.com/office/drawing/2014/main" id="{7746B6BF-C7C8-7913-84B0-6890617AAB27}"/>
              </a:ext>
            </a:extLst>
          </p:cNvPr>
          <p:cNvSpPr txBox="1"/>
          <p:nvPr/>
        </p:nvSpPr>
        <p:spPr>
          <a:xfrm>
            <a:off x="2173574" y="2579650"/>
            <a:ext cx="4796853" cy="707886"/>
          </a:xfrm>
          <a:prstGeom prst="rect">
            <a:avLst/>
          </a:prstGeom>
          <a:noFill/>
        </p:spPr>
        <p:txBody>
          <a:bodyPr wrap="square" rtlCol="0">
            <a:spAutoFit/>
          </a:bodyPr>
          <a:lstStyle/>
          <a:p>
            <a:pPr algn="ctr"/>
            <a:r>
              <a:rPr lang="en-US" sz="2000" b="1" dirty="0">
                <a:solidFill>
                  <a:srgbClr val="7030A0"/>
                </a:solidFill>
              </a:rPr>
              <a:t>This implementation of Quicksort is 1,142% faster than the Bubble Sort implementation</a:t>
            </a:r>
          </a:p>
        </p:txBody>
      </p:sp>
      <p:pic>
        <p:nvPicPr>
          <p:cNvPr id="18" name="Picture 17">
            <a:extLst>
              <a:ext uri="{FF2B5EF4-FFF2-40B4-BE49-F238E27FC236}">
                <a16:creationId xmlns:a16="http://schemas.microsoft.com/office/drawing/2014/main" id="{4231E02A-B463-A740-442D-C54EF38CBA49}"/>
              </a:ext>
            </a:extLst>
          </p:cNvPr>
          <p:cNvPicPr>
            <a:picLocks noChangeAspect="1"/>
          </p:cNvPicPr>
          <p:nvPr/>
        </p:nvPicPr>
        <p:blipFill>
          <a:blip r:embed="rId3"/>
          <a:stretch>
            <a:fillRect/>
          </a:stretch>
        </p:blipFill>
        <p:spPr>
          <a:xfrm>
            <a:off x="1733905" y="3546827"/>
            <a:ext cx="5676190" cy="2809524"/>
          </a:xfrm>
          <a:prstGeom prst="rect">
            <a:avLst/>
          </a:prstGeom>
          <a:ln>
            <a:solidFill>
              <a:schemeClr val="tx1"/>
            </a:solidFill>
          </a:ln>
          <a:effectLst>
            <a:outerShdw blurRad="50800" dist="38100" dir="5400000" algn="t" rotWithShape="0">
              <a:prstClr val="black">
                <a:alpha val="40000"/>
              </a:prstClr>
            </a:outerShdw>
          </a:effectLst>
        </p:spPr>
      </p:pic>
      <p:sp>
        <p:nvSpPr>
          <p:cNvPr id="20" name="Rectangle 19">
            <a:extLst>
              <a:ext uri="{FF2B5EF4-FFF2-40B4-BE49-F238E27FC236}">
                <a16:creationId xmlns:a16="http://schemas.microsoft.com/office/drawing/2014/main" id="{54DB97FC-36D7-D5CF-AB5F-4FEADEF6483F}"/>
              </a:ext>
            </a:extLst>
          </p:cNvPr>
          <p:cNvSpPr/>
          <p:nvPr/>
        </p:nvSpPr>
        <p:spPr>
          <a:xfrm>
            <a:off x="3844977" y="4122295"/>
            <a:ext cx="936885"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27019D-78EB-88DB-E990-6729F8EA0AB3}"/>
              </a:ext>
            </a:extLst>
          </p:cNvPr>
          <p:cNvSpPr/>
          <p:nvPr/>
        </p:nvSpPr>
        <p:spPr>
          <a:xfrm>
            <a:off x="4043596" y="5111906"/>
            <a:ext cx="539646"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AC4450-C534-1A7B-B697-27E6C8215144}"/>
              </a:ext>
            </a:extLst>
          </p:cNvPr>
          <p:cNvSpPr/>
          <p:nvPr/>
        </p:nvSpPr>
        <p:spPr>
          <a:xfrm>
            <a:off x="1838574" y="4117298"/>
            <a:ext cx="936885"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628233A-F307-B6AC-4D7C-0F3F267333C1}"/>
              </a:ext>
            </a:extLst>
          </p:cNvPr>
          <p:cNvSpPr/>
          <p:nvPr/>
        </p:nvSpPr>
        <p:spPr>
          <a:xfrm>
            <a:off x="1838574" y="5109407"/>
            <a:ext cx="936885"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0DEF5964-79E8-50A3-7A19-72AB07B8F7C6}"/>
              </a:ext>
            </a:extLst>
          </p:cNvPr>
          <p:cNvCxnSpPr>
            <a:endCxn id="20" idx="1"/>
          </p:cNvCxnSpPr>
          <p:nvPr/>
        </p:nvCxnSpPr>
        <p:spPr>
          <a:xfrm>
            <a:off x="2775459" y="4249711"/>
            <a:ext cx="1069518" cy="1"/>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FE04F73-2495-6AD1-1A8C-2D86891B4DB8}"/>
              </a:ext>
            </a:extLst>
          </p:cNvPr>
          <p:cNvCxnSpPr>
            <a:cxnSpLocks/>
            <a:stCxn id="23" idx="3"/>
            <a:endCxn id="21" idx="1"/>
          </p:cNvCxnSpPr>
          <p:nvPr/>
        </p:nvCxnSpPr>
        <p:spPr>
          <a:xfrm>
            <a:off x="2775459" y="5236824"/>
            <a:ext cx="1268137" cy="2499"/>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9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P spid="21" grpId="0" animBg="1"/>
      <p:bldP spid="22" grpId="0" animBg="1"/>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Numpy</a:t>
            </a:r>
            <a:r>
              <a:rPr lang="en-US" sz="3200" dirty="0">
                <a:latin typeface="+mn-lt"/>
              </a:rPr>
              <a:t> sort()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7" name="Picture 6">
            <a:extLst>
              <a:ext uri="{FF2B5EF4-FFF2-40B4-BE49-F238E27FC236}">
                <a16:creationId xmlns:a16="http://schemas.microsoft.com/office/drawing/2014/main" id="{D28EB703-6988-3A23-B82D-BCDCFD8635CA}"/>
              </a:ext>
            </a:extLst>
          </p:cNvPr>
          <p:cNvPicPr>
            <a:picLocks noChangeAspect="1"/>
          </p:cNvPicPr>
          <p:nvPr/>
        </p:nvPicPr>
        <p:blipFill>
          <a:blip r:embed="rId2"/>
          <a:stretch>
            <a:fillRect/>
          </a:stretch>
        </p:blipFill>
        <p:spPr>
          <a:xfrm>
            <a:off x="850089" y="1468581"/>
            <a:ext cx="7443822" cy="4847140"/>
          </a:xfrm>
          <a:prstGeom prst="rect">
            <a:avLst/>
          </a:prstGeom>
          <a:ln>
            <a:solidFill>
              <a:schemeClr val="tx1"/>
            </a:solidFill>
          </a:ln>
        </p:spPr>
      </p:pic>
      <p:sp>
        <p:nvSpPr>
          <p:cNvPr id="6" name="Rectangle 5">
            <a:extLst>
              <a:ext uri="{FF2B5EF4-FFF2-40B4-BE49-F238E27FC236}">
                <a16:creationId xmlns:a16="http://schemas.microsoft.com/office/drawing/2014/main" id="{5002AFF6-8E88-CE7F-BEEF-155E3E7A1391}"/>
              </a:ext>
            </a:extLst>
          </p:cNvPr>
          <p:cNvSpPr/>
          <p:nvPr/>
        </p:nvSpPr>
        <p:spPr>
          <a:xfrm>
            <a:off x="5201587" y="4129790"/>
            <a:ext cx="1101777" cy="202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70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pic>
        <p:nvPicPr>
          <p:cNvPr id="6" name="Picture 5">
            <a:extLst>
              <a:ext uri="{FF2B5EF4-FFF2-40B4-BE49-F238E27FC236}">
                <a16:creationId xmlns:a16="http://schemas.microsoft.com/office/drawing/2014/main" id="{BE587E7D-BC54-15B3-849F-B362AB7E42AE}"/>
              </a:ext>
            </a:extLst>
          </p:cNvPr>
          <p:cNvPicPr>
            <a:picLocks noChangeAspect="1"/>
          </p:cNvPicPr>
          <p:nvPr/>
        </p:nvPicPr>
        <p:blipFill>
          <a:blip r:embed="rId2"/>
          <a:stretch>
            <a:fillRect/>
          </a:stretch>
        </p:blipFill>
        <p:spPr>
          <a:xfrm>
            <a:off x="3014857" y="1739407"/>
            <a:ext cx="3114286" cy="580952"/>
          </a:xfrm>
          <a:prstGeom prst="rect">
            <a:avLst/>
          </a:prstGeom>
        </p:spPr>
      </p:pic>
      <p:sp>
        <p:nvSpPr>
          <p:cNvPr id="15" name="TextBox 14">
            <a:extLst>
              <a:ext uri="{FF2B5EF4-FFF2-40B4-BE49-F238E27FC236}">
                <a16:creationId xmlns:a16="http://schemas.microsoft.com/office/drawing/2014/main" id="{7746B6BF-C7C8-7913-84B0-6890617AAB27}"/>
              </a:ext>
            </a:extLst>
          </p:cNvPr>
          <p:cNvSpPr txBox="1"/>
          <p:nvPr/>
        </p:nvSpPr>
        <p:spPr>
          <a:xfrm>
            <a:off x="2173574" y="2579650"/>
            <a:ext cx="4796853" cy="707886"/>
          </a:xfrm>
          <a:prstGeom prst="rect">
            <a:avLst/>
          </a:prstGeom>
          <a:noFill/>
        </p:spPr>
        <p:txBody>
          <a:bodyPr wrap="square" rtlCol="0">
            <a:spAutoFit/>
          </a:bodyPr>
          <a:lstStyle/>
          <a:p>
            <a:pPr algn="ctr"/>
            <a:r>
              <a:rPr lang="en-US" sz="2000" b="1" dirty="0">
                <a:solidFill>
                  <a:srgbClr val="7030A0"/>
                </a:solidFill>
              </a:rPr>
              <a:t>This implementation of Quicksort is 1,142% faster than the Bubble Sort implementation</a:t>
            </a:r>
          </a:p>
        </p:txBody>
      </p:sp>
      <p:pic>
        <p:nvPicPr>
          <p:cNvPr id="18" name="Picture 17">
            <a:extLst>
              <a:ext uri="{FF2B5EF4-FFF2-40B4-BE49-F238E27FC236}">
                <a16:creationId xmlns:a16="http://schemas.microsoft.com/office/drawing/2014/main" id="{4231E02A-B463-A740-442D-C54EF38CBA49}"/>
              </a:ext>
            </a:extLst>
          </p:cNvPr>
          <p:cNvPicPr>
            <a:picLocks noChangeAspect="1"/>
          </p:cNvPicPr>
          <p:nvPr/>
        </p:nvPicPr>
        <p:blipFill>
          <a:blip r:embed="rId3"/>
          <a:stretch>
            <a:fillRect/>
          </a:stretch>
        </p:blipFill>
        <p:spPr>
          <a:xfrm>
            <a:off x="1733905" y="3546827"/>
            <a:ext cx="5676190" cy="2809524"/>
          </a:xfrm>
          <a:prstGeom prst="rect">
            <a:avLst/>
          </a:prstGeom>
          <a:ln>
            <a:solidFill>
              <a:schemeClr val="tx1"/>
            </a:solidFill>
          </a:ln>
          <a:effectLst>
            <a:outerShdw blurRad="50800" dist="38100" dir="5400000" algn="t" rotWithShape="0">
              <a:prstClr val="black">
                <a:alpha val="40000"/>
              </a:prstClr>
            </a:outerShdw>
          </a:effectLst>
        </p:spPr>
      </p:pic>
      <p:sp>
        <p:nvSpPr>
          <p:cNvPr id="22" name="Rectangle 21">
            <a:extLst>
              <a:ext uri="{FF2B5EF4-FFF2-40B4-BE49-F238E27FC236}">
                <a16:creationId xmlns:a16="http://schemas.microsoft.com/office/drawing/2014/main" id="{72AC4450-C534-1A7B-B697-27E6C8215144}"/>
              </a:ext>
            </a:extLst>
          </p:cNvPr>
          <p:cNvSpPr/>
          <p:nvPr/>
        </p:nvSpPr>
        <p:spPr>
          <a:xfrm>
            <a:off x="1838573" y="4117298"/>
            <a:ext cx="5131853"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E70E23-FAF5-6F0C-A436-E80FBC0973FE}"/>
              </a:ext>
            </a:extLst>
          </p:cNvPr>
          <p:cNvSpPr/>
          <p:nvPr/>
        </p:nvSpPr>
        <p:spPr>
          <a:xfrm>
            <a:off x="1838574" y="4613933"/>
            <a:ext cx="5131852"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5E3F482D-FA89-AAF6-05F5-D40755319CD5}"/>
              </a:ext>
            </a:extLst>
          </p:cNvPr>
          <p:cNvSpPr/>
          <p:nvPr/>
        </p:nvSpPr>
        <p:spPr>
          <a:xfrm>
            <a:off x="3245371" y="4312444"/>
            <a:ext cx="194610" cy="373856"/>
          </a:xfrm>
          <a:prstGeom prst="down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2E32BD29-8306-00FB-1278-7669DC60786A}"/>
              </a:ext>
            </a:extLst>
          </p:cNvPr>
          <p:cNvSpPr/>
          <p:nvPr/>
        </p:nvSpPr>
        <p:spPr>
          <a:xfrm>
            <a:off x="5320368" y="4306729"/>
            <a:ext cx="194610" cy="373856"/>
          </a:xfrm>
          <a:prstGeom prst="down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B89D2513-933D-DE3A-2596-29BCD0D9E5B4}"/>
              </a:ext>
            </a:extLst>
          </p:cNvPr>
          <p:cNvSpPr/>
          <p:nvPr/>
        </p:nvSpPr>
        <p:spPr>
          <a:xfrm>
            <a:off x="6502920" y="4306729"/>
            <a:ext cx="194610" cy="373856"/>
          </a:xfrm>
          <a:prstGeom prst="downArrow">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58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animBg="1"/>
      <p:bldP spid="5"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sp>
        <p:nvSpPr>
          <p:cNvPr id="20" name="TextBox 19"/>
          <p:cNvSpPr txBox="1"/>
          <p:nvPr/>
        </p:nvSpPr>
        <p:spPr>
          <a:xfrm>
            <a:off x="5616818" y="3176044"/>
            <a:ext cx="3396343" cy="2677656"/>
          </a:xfrm>
          <a:prstGeom prst="rect">
            <a:avLst/>
          </a:prstGeom>
          <a:noFill/>
        </p:spPr>
        <p:txBody>
          <a:bodyPr wrap="square" rtlCol="0">
            <a:spAutoFit/>
          </a:bodyPr>
          <a:lstStyle/>
          <a:p>
            <a:pPr algn="ctr"/>
            <a:r>
              <a:rPr lang="en-US" sz="2400" b="1" dirty="0"/>
              <a:t>//</a:t>
            </a:r>
            <a:r>
              <a:rPr lang="en-US" sz="2400" dirty="0"/>
              <a:t> returns the integer quotient</a:t>
            </a:r>
            <a:endParaRPr lang="en-US" sz="2000" dirty="0"/>
          </a:p>
          <a:p>
            <a:pPr algn="ctr"/>
            <a:r>
              <a:rPr lang="en-US" sz="2400" b="1" dirty="0"/>
              <a:t>39 // 7 = 5</a:t>
            </a:r>
          </a:p>
          <a:p>
            <a:pPr algn="ctr"/>
            <a:endParaRPr lang="en-US" sz="2400" dirty="0"/>
          </a:p>
          <a:p>
            <a:pPr algn="ctr"/>
            <a:r>
              <a:rPr lang="en-US" sz="2400" b="1" dirty="0"/>
              <a:t>%</a:t>
            </a:r>
            <a:r>
              <a:rPr lang="en-US" sz="2400" dirty="0"/>
              <a:t> is the modulus (remainder)</a:t>
            </a:r>
          </a:p>
          <a:p>
            <a:pPr algn="ctr"/>
            <a:r>
              <a:rPr lang="en-US" sz="2400" b="1" dirty="0"/>
              <a:t>39 % 7 = 4</a:t>
            </a:r>
          </a:p>
        </p:txBody>
      </p:sp>
      <p:graphicFrame>
        <p:nvGraphicFramePr>
          <p:cNvPr id="21" name="Table 20"/>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787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6031F4-E97B-D859-76D2-3D45288A1FF6}"/>
              </a:ext>
            </a:extLst>
          </p:cNvPr>
          <p:cNvPicPr>
            <a:picLocks noChangeAspect="1"/>
          </p:cNvPicPr>
          <p:nvPr/>
        </p:nvPicPr>
        <p:blipFill>
          <a:blip r:embed="rId2"/>
          <a:stretch>
            <a:fillRect/>
          </a:stretch>
        </p:blipFill>
        <p:spPr>
          <a:xfrm>
            <a:off x="367754" y="1690689"/>
            <a:ext cx="8408491" cy="1979463"/>
          </a:xfrm>
          <a:prstGeom prst="rect">
            <a:avLst/>
          </a:prstGeom>
          <a:ln>
            <a:solidFill>
              <a:schemeClr val="tx1"/>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Timsort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sp>
        <p:nvSpPr>
          <p:cNvPr id="6" name="Rectangle 5">
            <a:extLst>
              <a:ext uri="{FF2B5EF4-FFF2-40B4-BE49-F238E27FC236}">
                <a16:creationId xmlns:a16="http://schemas.microsoft.com/office/drawing/2014/main" id="{5002AFF6-8E88-CE7F-BEEF-155E3E7A1391}"/>
              </a:ext>
            </a:extLst>
          </p:cNvPr>
          <p:cNvSpPr/>
          <p:nvPr/>
        </p:nvSpPr>
        <p:spPr>
          <a:xfrm>
            <a:off x="2443397" y="1948721"/>
            <a:ext cx="3432747" cy="202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3A7026-E24B-D2AE-550E-F903B1355986}"/>
              </a:ext>
            </a:extLst>
          </p:cNvPr>
          <p:cNvPicPr>
            <a:picLocks noChangeAspect="1"/>
          </p:cNvPicPr>
          <p:nvPr/>
        </p:nvPicPr>
        <p:blipFill>
          <a:blip r:embed="rId3"/>
          <a:stretch>
            <a:fillRect/>
          </a:stretch>
        </p:blipFill>
        <p:spPr>
          <a:xfrm>
            <a:off x="442209" y="4273207"/>
            <a:ext cx="8259580" cy="144501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6025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timsort.py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pic>
        <p:nvPicPr>
          <p:cNvPr id="5" name="Picture 4">
            <a:extLst>
              <a:ext uri="{FF2B5EF4-FFF2-40B4-BE49-F238E27FC236}">
                <a16:creationId xmlns:a16="http://schemas.microsoft.com/office/drawing/2014/main" id="{3AEAB973-BCFB-AB84-0BB5-3AB439882BC1}"/>
              </a:ext>
            </a:extLst>
          </p:cNvPr>
          <p:cNvPicPr>
            <a:picLocks noChangeAspect="1"/>
          </p:cNvPicPr>
          <p:nvPr/>
        </p:nvPicPr>
        <p:blipFill>
          <a:blip r:embed="rId2"/>
          <a:stretch>
            <a:fillRect/>
          </a:stretch>
        </p:blipFill>
        <p:spPr>
          <a:xfrm>
            <a:off x="1272000" y="1690689"/>
            <a:ext cx="6600000" cy="4200000"/>
          </a:xfrm>
          <a:prstGeom prst="rect">
            <a:avLst/>
          </a:prstGeom>
        </p:spPr>
      </p:pic>
      <p:grpSp>
        <p:nvGrpSpPr>
          <p:cNvPr id="7" name="Group 6">
            <a:extLst>
              <a:ext uri="{FF2B5EF4-FFF2-40B4-BE49-F238E27FC236}">
                <a16:creationId xmlns:a16="http://schemas.microsoft.com/office/drawing/2014/main" id="{594B4F45-5832-4CCA-AD44-E04DD5AA4836}"/>
              </a:ext>
            </a:extLst>
          </p:cNvPr>
          <p:cNvGrpSpPr/>
          <p:nvPr/>
        </p:nvGrpSpPr>
        <p:grpSpPr>
          <a:xfrm>
            <a:off x="3064142" y="1651434"/>
            <a:ext cx="1076632" cy="369332"/>
            <a:chOff x="4968362" y="2079211"/>
            <a:chExt cx="1076632" cy="369332"/>
          </a:xfrm>
        </p:grpSpPr>
        <p:cxnSp>
          <p:nvCxnSpPr>
            <p:cNvPr id="8" name="Straight Arrow Connector 7">
              <a:extLst>
                <a:ext uri="{FF2B5EF4-FFF2-40B4-BE49-F238E27FC236}">
                  <a16:creationId xmlns:a16="http://schemas.microsoft.com/office/drawing/2014/main" id="{7FDCE253-C6B4-5CCC-39BF-57736B3FA5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F616C2-F1E8-C5DC-DBE5-7B988AF4E50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8DEB5725-27F5-AA58-8B0C-82880EE2E39C}"/>
              </a:ext>
            </a:extLst>
          </p:cNvPr>
          <p:cNvGrpSpPr/>
          <p:nvPr/>
        </p:nvGrpSpPr>
        <p:grpSpPr>
          <a:xfrm>
            <a:off x="2599755" y="1853654"/>
            <a:ext cx="1076632" cy="369332"/>
            <a:chOff x="4704120" y="2356972"/>
            <a:chExt cx="1076632" cy="369332"/>
          </a:xfrm>
        </p:grpSpPr>
        <p:cxnSp>
          <p:nvCxnSpPr>
            <p:cNvPr id="12" name="Straight Arrow Connector 11">
              <a:extLst>
                <a:ext uri="{FF2B5EF4-FFF2-40B4-BE49-F238E27FC236}">
                  <a16:creationId xmlns:a16="http://schemas.microsoft.com/office/drawing/2014/main" id="{E0A257C7-0AF9-562E-2557-16D4E05C8FF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2B3896-C54B-3B85-C578-1ACE8DC8222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748CD818-698C-F0EF-0390-6BF5F371C24D}"/>
              </a:ext>
            </a:extLst>
          </p:cNvPr>
          <p:cNvGrpSpPr/>
          <p:nvPr/>
        </p:nvGrpSpPr>
        <p:grpSpPr>
          <a:xfrm>
            <a:off x="3956054" y="2292469"/>
            <a:ext cx="1068643" cy="369332"/>
            <a:chOff x="3647644" y="4910075"/>
            <a:chExt cx="1068643" cy="369332"/>
          </a:xfrm>
        </p:grpSpPr>
        <p:sp>
          <p:nvSpPr>
            <p:cNvPr id="16" name="TextBox 15">
              <a:extLst>
                <a:ext uri="{FF2B5EF4-FFF2-40B4-BE49-F238E27FC236}">
                  <a16:creationId xmlns:a16="http://schemas.microsoft.com/office/drawing/2014/main" id="{7D9DF484-F850-D663-B0DA-617D525947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BC088337-FCFD-76DE-E1BD-B965E7D8DA4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133A65-EF01-5F3F-73A8-E5D89DBC48FF}"/>
              </a:ext>
            </a:extLst>
          </p:cNvPr>
          <p:cNvGrpSpPr/>
          <p:nvPr/>
        </p:nvGrpSpPr>
        <p:grpSpPr>
          <a:xfrm>
            <a:off x="7784307" y="2950841"/>
            <a:ext cx="1064340" cy="369332"/>
            <a:chOff x="3647644" y="5421073"/>
            <a:chExt cx="1064340" cy="369332"/>
          </a:xfrm>
        </p:grpSpPr>
        <p:sp>
          <p:nvSpPr>
            <p:cNvPr id="19" name="TextBox 18">
              <a:extLst>
                <a:ext uri="{FF2B5EF4-FFF2-40B4-BE49-F238E27FC236}">
                  <a16:creationId xmlns:a16="http://schemas.microsoft.com/office/drawing/2014/main" id="{5F054A92-5D70-AE33-6CBC-540811165AB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38CE05EC-FE46-ED3F-A9CF-3CDBEC748DB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66D604F-4384-271B-D0BE-234D069858F1}"/>
              </a:ext>
            </a:extLst>
          </p:cNvPr>
          <p:cNvGrpSpPr/>
          <p:nvPr/>
        </p:nvGrpSpPr>
        <p:grpSpPr>
          <a:xfrm>
            <a:off x="5631842" y="3606023"/>
            <a:ext cx="1068643" cy="369332"/>
            <a:chOff x="3647644" y="5359159"/>
            <a:chExt cx="1068643" cy="369332"/>
          </a:xfrm>
        </p:grpSpPr>
        <p:sp>
          <p:nvSpPr>
            <p:cNvPr id="22" name="TextBox 21">
              <a:extLst>
                <a:ext uri="{FF2B5EF4-FFF2-40B4-BE49-F238E27FC236}">
                  <a16:creationId xmlns:a16="http://schemas.microsoft.com/office/drawing/2014/main" id="{B28B1C95-606E-3AFA-8A0D-467A2B67007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DEBD7F4D-A928-02DB-5276-655C169581B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6CFB83E-A1BF-A34C-5AB4-109901D0F954}"/>
              </a:ext>
            </a:extLst>
          </p:cNvPr>
          <p:cNvGrpSpPr/>
          <p:nvPr/>
        </p:nvGrpSpPr>
        <p:grpSpPr>
          <a:xfrm>
            <a:off x="3007629" y="4243198"/>
            <a:ext cx="1076632" cy="369332"/>
            <a:chOff x="2157212" y="5356391"/>
            <a:chExt cx="1076632" cy="369332"/>
          </a:xfrm>
        </p:grpSpPr>
        <p:sp>
          <p:nvSpPr>
            <p:cNvPr id="25" name="TextBox 24">
              <a:extLst>
                <a:ext uri="{FF2B5EF4-FFF2-40B4-BE49-F238E27FC236}">
                  <a16:creationId xmlns:a16="http://schemas.microsoft.com/office/drawing/2014/main" id="{98D8876B-EA26-63ED-2AC8-422A0CCC392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8AA5992D-6BC8-1657-6B6F-9DDDC83A812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DEE1E016-27D8-FD85-430C-1E91CF8769D8}"/>
              </a:ext>
            </a:extLst>
          </p:cNvPr>
          <p:cNvGrpSpPr/>
          <p:nvPr/>
        </p:nvGrpSpPr>
        <p:grpSpPr>
          <a:xfrm>
            <a:off x="6081553" y="4451515"/>
            <a:ext cx="1076632" cy="369332"/>
            <a:chOff x="2157212" y="5356391"/>
            <a:chExt cx="1076632" cy="369332"/>
          </a:xfrm>
        </p:grpSpPr>
        <p:sp>
          <p:nvSpPr>
            <p:cNvPr id="28" name="TextBox 27">
              <a:extLst>
                <a:ext uri="{FF2B5EF4-FFF2-40B4-BE49-F238E27FC236}">
                  <a16:creationId xmlns:a16="http://schemas.microsoft.com/office/drawing/2014/main" id="{429A1019-EB38-EE11-3EF8-140EA6EF15D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CA4B7209-2EF8-5ED9-3973-95A6AAAEEEC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276B01F-4938-2475-5FB7-618F9D80586D}"/>
              </a:ext>
            </a:extLst>
          </p:cNvPr>
          <p:cNvGrpSpPr/>
          <p:nvPr/>
        </p:nvGrpSpPr>
        <p:grpSpPr>
          <a:xfrm>
            <a:off x="4710895" y="4026523"/>
            <a:ext cx="1076632" cy="369332"/>
            <a:chOff x="2157212" y="5356391"/>
            <a:chExt cx="1076632" cy="369332"/>
          </a:xfrm>
        </p:grpSpPr>
        <p:sp>
          <p:nvSpPr>
            <p:cNvPr id="31" name="TextBox 30">
              <a:extLst>
                <a:ext uri="{FF2B5EF4-FFF2-40B4-BE49-F238E27FC236}">
                  <a16:creationId xmlns:a16="http://schemas.microsoft.com/office/drawing/2014/main" id="{3E056193-B95E-0E11-E63B-A5836F39BFE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5D764C82-1B89-6FA0-FB56-0A2BA769EF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46FFBFA-179D-D935-CA38-009E57F44DCF}"/>
              </a:ext>
            </a:extLst>
          </p:cNvPr>
          <p:cNvGrpSpPr/>
          <p:nvPr/>
        </p:nvGrpSpPr>
        <p:grpSpPr>
          <a:xfrm>
            <a:off x="5627104" y="5095051"/>
            <a:ext cx="1076632" cy="369332"/>
            <a:chOff x="2157212" y="5356391"/>
            <a:chExt cx="1076632" cy="369332"/>
          </a:xfrm>
        </p:grpSpPr>
        <p:sp>
          <p:nvSpPr>
            <p:cNvPr id="6" name="TextBox 5">
              <a:extLst>
                <a:ext uri="{FF2B5EF4-FFF2-40B4-BE49-F238E27FC236}">
                  <a16:creationId xmlns:a16="http://schemas.microsoft.com/office/drawing/2014/main" id="{437A4F44-87E3-9B69-2B43-034D257D95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 name="Straight Arrow Connector 8">
              <a:extLst>
                <a:ext uri="{FF2B5EF4-FFF2-40B4-BE49-F238E27FC236}">
                  <a16:creationId xmlns:a16="http://schemas.microsoft.com/office/drawing/2014/main" id="{5F3152D8-458F-0463-ED03-2C4CEB35B36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FC810C9D-A9C4-BD67-5393-D5763CD94027}"/>
              </a:ext>
            </a:extLst>
          </p:cNvPr>
          <p:cNvGrpSpPr/>
          <p:nvPr/>
        </p:nvGrpSpPr>
        <p:grpSpPr>
          <a:xfrm>
            <a:off x="6313896" y="5544835"/>
            <a:ext cx="1076632" cy="369332"/>
            <a:chOff x="2157212" y="5356391"/>
            <a:chExt cx="1076632" cy="369332"/>
          </a:xfrm>
        </p:grpSpPr>
        <p:sp>
          <p:nvSpPr>
            <p:cNvPr id="33" name="TextBox 32">
              <a:extLst>
                <a:ext uri="{FF2B5EF4-FFF2-40B4-BE49-F238E27FC236}">
                  <a16:creationId xmlns:a16="http://schemas.microsoft.com/office/drawing/2014/main" id="{E13B5CB5-842B-31BE-52D8-D2E5D740F65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5A56B92-B7D4-0384-7504-DAAC512D1FF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77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right)">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right)">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right)">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righ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timsort.py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p:pic>
        <p:nvPicPr>
          <p:cNvPr id="36" name="Picture 35">
            <a:extLst>
              <a:ext uri="{FF2B5EF4-FFF2-40B4-BE49-F238E27FC236}">
                <a16:creationId xmlns:a16="http://schemas.microsoft.com/office/drawing/2014/main" id="{E77A6A36-05CC-ACCD-4489-36F179496CC1}"/>
              </a:ext>
            </a:extLst>
          </p:cNvPr>
          <p:cNvPicPr>
            <a:picLocks noChangeAspect="1"/>
          </p:cNvPicPr>
          <p:nvPr/>
        </p:nvPicPr>
        <p:blipFill>
          <a:blip r:embed="rId2"/>
          <a:stretch>
            <a:fillRect/>
          </a:stretch>
        </p:blipFill>
        <p:spPr>
          <a:xfrm>
            <a:off x="588364" y="2166713"/>
            <a:ext cx="7967272" cy="880519"/>
          </a:xfrm>
          <a:prstGeom prst="rect">
            <a:avLst/>
          </a:prstGeom>
        </p:spPr>
      </p:pic>
      <p:grpSp>
        <p:nvGrpSpPr>
          <p:cNvPr id="37" name="Group 36">
            <a:extLst>
              <a:ext uri="{FF2B5EF4-FFF2-40B4-BE49-F238E27FC236}">
                <a16:creationId xmlns:a16="http://schemas.microsoft.com/office/drawing/2014/main" id="{00F78EC3-EE46-511D-C845-F67A6F8BE42B}"/>
              </a:ext>
            </a:extLst>
          </p:cNvPr>
          <p:cNvGrpSpPr/>
          <p:nvPr/>
        </p:nvGrpSpPr>
        <p:grpSpPr>
          <a:xfrm>
            <a:off x="2461423" y="2776260"/>
            <a:ext cx="1076632" cy="369332"/>
            <a:chOff x="4968362" y="2079211"/>
            <a:chExt cx="1076632" cy="369332"/>
          </a:xfrm>
        </p:grpSpPr>
        <p:cxnSp>
          <p:nvCxnSpPr>
            <p:cNvPr id="38" name="Straight Arrow Connector 37">
              <a:extLst>
                <a:ext uri="{FF2B5EF4-FFF2-40B4-BE49-F238E27FC236}">
                  <a16:creationId xmlns:a16="http://schemas.microsoft.com/office/drawing/2014/main" id="{5167EADE-F1D0-E773-D254-FF3844D07A3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CFAB5A-33FF-5257-13A1-0BEF349F1C5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50195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One true art of computer science is the ability to concisely represent things as just a number</a:t>
            </a:r>
          </a:p>
          <a:p>
            <a:pPr>
              <a:spcBef>
                <a:spcPts val="0"/>
              </a:spcBef>
              <a:spcAft>
                <a:spcPts val="1200"/>
              </a:spcAft>
            </a:pPr>
            <a:r>
              <a:rPr lang="en-US" sz="2400" dirty="0"/>
              <a:t>Encoding needs to be </a:t>
            </a:r>
            <a:r>
              <a:rPr lang="en-US" sz="2400" b="1" dirty="0">
                <a:solidFill>
                  <a:srgbClr val="00B050"/>
                </a:solidFill>
              </a:rPr>
              <a:t>unambiguous</a:t>
            </a:r>
            <a:r>
              <a:rPr lang="en-US" sz="2400" dirty="0"/>
              <a:t> to support proper decoding</a:t>
            </a:r>
          </a:p>
          <a:p>
            <a:pPr>
              <a:spcBef>
                <a:spcPts val="0"/>
              </a:spcBef>
              <a:spcAft>
                <a:spcPts val="1200"/>
              </a:spcAft>
            </a:pPr>
            <a:r>
              <a:rPr lang="en-US" sz="2400" dirty="0"/>
              <a:t>Decoding multiple things from a single number often requires the use of the </a:t>
            </a:r>
            <a:r>
              <a:rPr lang="en-US" sz="2400" b="1" dirty="0"/>
              <a:t>modulus</a:t>
            </a:r>
            <a:r>
              <a:rPr lang="en-US" sz="2400" dirty="0"/>
              <a:t> </a:t>
            </a:r>
            <a:r>
              <a:rPr lang="en-US" sz="2400" b="1" dirty="0">
                <a:solidFill>
                  <a:srgbClr val="0070C0"/>
                </a:solidFill>
              </a:rPr>
              <a:t>% </a:t>
            </a:r>
            <a:r>
              <a:rPr lang="en-US" sz="2400" dirty="0"/>
              <a:t>operator</a:t>
            </a:r>
          </a:p>
          <a:p>
            <a:pPr>
              <a:spcBef>
                <a:spcPts val="0"/>
              </a:spcBef>
              <a:spcAft>
                <a:spcPts val="1200"/>
              </a:spcAft>
            </a:pPr>
            <a:r>
              <a:rPr lang="en-US" sz="2400" dirty="0"/>
              <a:t>Lists, Strings, and Tuples are Python </a:t>
            </a:r>
            <a:r>
              <a:rPr lang="en-US" sz="2400" b="1" dirty="0">
                <a:solidFill>
                  <a:srgbClr val="FF0000"/>
                </a:solidFill>
              </a:rPr>
              <a:t>sequences</a:t>
            </a:r>
            <a:r>
              <a:rPr lang="en-US" sz="2400" dirty="0">
                <a:solidFill>
                  <a:srgbClr val="FF0000"/>
                </a:solidFill>
              </a:rPr>
              <a:t> </a:t>
            </a:r>
            <a:r>
              <a:rPr lang="en-US" sz="2400" dirty="0"/>
              <a:t>that can be </a:t>
            </a:r>
            <a:r>
              <a:rPr lang="en-US" sz="2400" b="1" dirty="0">
                <a:solidFill>
                  <a:srgbClr val="00B050"/>
                </a:solidFill>
              </a:rPr>
              <a:t>iterated</a:t>
            </a:r>
            <a:endParaRPr lang="en-US" sz="2400" b="1" dirty="0">
              <a:solidFill>
                <a:srgbClr val="0070C0"/>
              </a:solidFill>
            </a:endParaRPr>
          </a:p>
          <a:p>
            <a:pPr>
              <a:spcBef>
                <a:spcPts val="0"/>
              </a:spcBef>
              <a:spcAft>
                <a:spcPts val="1200"/>
              </a:spcAft>
            </a:pPr>
            <a:r>
              <a:rPr lang="en-US" sz="2400" dirty="0"/>
              <a:t>Sequences have </a:t>
            </a:r>
            <a:r>
              <a:rPr lang="en-US" sz="2400" b="1" dirty="0"/>
              <a:t>elements</a:t>
            </a:r>
            <a:r>
              <a:rPr lang="en-US" sz="2400" dirty="0"/>
              <a:t> that can be accessed by their unique </a:t>
            </a:r>
            <a:r>
              <a:rPr lang="en-US" sz="2400" b="1" dirty="0">
                <a:solidFill>
                  <a:srgbClr val="7030A0"/>
                </a:solidFill>
              </a:rPr>
              <a:t>index number </a:t>
            </a:r>
            <a:r>
              <a:rPr lang="en-US" sz="2400" dirty="0"/>
              <a:t>inside square </a:t>
            </a:r>
            <a:r>
              <a:rPr lang="en-US" sz="2400" b="1" dirty="0"/>
              <a:t>[]</a:t>
            </a:r>
            <a:r>
              <a:rPr lang="en-US" sz="2400" dirty="0"/>
              <a:t> brackets</a:t>
            </a:r>
          </a:p>
        </p:txBody>
      </p:sp>
      <p:sp>
        <p:nvSpPr>
          <p:cNvPr id="4" name="Slide Number Placeholder 3"/>
          <p:cNvSpPr>
            <a:spLocks noGrp="1"/>
          </p:cNvSpPr>
          <p:nvPr>
            <p:ph type="sldNum" sz="quarter" idx="12"/>
          </p:nvPr>
        </p:nvSpPr>
        <p:spPr/>
        <p:txBody>
          <a:bodyPr/>
          <a:lstStyle/>
          <a:p>
            <a:fld id="{650AD656-6FF9-465D-B7B0-1CD0DD39CD23}" type="slidenum">
              <a:rPr lang="en-US" smtClean="0"/>
              <a:t>53</a:t>
            </a:fld>
            <a:endParaRPr lang="en-US" dirty="0"/>
          </a:p>
        </p:txBody>
      </p:sp>
    </p:spTree>
    <p:extLst>
      <p:ext uri="{BB962C8B-B14F-4D97-AF65-F5344CB8AC3E}">
        <p14:creationId xmlns:p14="http://schemas.microsoft.com/office/powerpoint/2010/main" val="10988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len() </a:t>
            </a:r>
            <a:r>
              <a:rPr lang="en-US" sz="2400" dirty="0"/>
              <a:t>function returns the number of elements in the sequence</a:t>
            </a:r>
          </a:p>
          <a:p>
            <a:pPr>
              <a:spcBef>
                <a:spcPts val="0"/>
              </a:spcBef>
              <a:spcAft>
                <a:spcPts val="1200"/>
              </a:spcAft>
            </a:pPr>
            <a:r>
              <a:rPr lang="en-US" sz="2400" dirty="0"/>
              <a:t>Sequence indexes are </a:t>
            </a:r>
            <a:r>
              <a:rPr lang="en-US" sz="2400" b="1" dirty="0">
                <a:solidFill>
                  <a:srgbClr val="FF0000"/>
                </a:solidFill>
              </a:rPr>
              <a:t>zero</a:t>
            </a:r>
            <a:r>
              <a:rPr lang="en-US" sz="2400" dirty="0"/>
              <a:t> based - the first element is at index </a:t>
            </a:r>
            <a:r>
              <a:rPr lang="en-US" sz="2400" b="1" dirty="0">
                <a:solidFill>
                  <a:srgbClr val="FF0000"/>
                </a:solidFill>
              </a:rPr>
              <a:t>0</a:t>
            </a:r>
            <a:r>
              <a:rPr lang="en-US" sz="2400" dirty="0"/>
              <a:t> - for example: </a:t>
            </a:r>
            <a:r>
              <a:rPr lang="en-US" sz="2400" b="1" dirty="0" err="1"/>
              <a:t>mylist</a:t>
            </a:r>
            <a:r>
              <a:rPr lang="en-US" sz="2400" b="1" dirty="0"/>
              <a:t>[0]</a:t>
            </a:r>
          </a:p>
          <a:p>
            <a:pPr>
              <a:spcBef>
                <a:spcPts val="0"/>
              </a:spcBef>
              <a:spcAft>
                <a:spcPts val="1200"/>
              </a:spcAft>
            </a:pPr>
            <a:r>
              <a:rPr lang="en-US" sz="2400" dirty="0"/>
              <a:t>The </a:t>
            </a:r>
            <a:r>
              <a:rPr lang="en-US" sz="2400" u="sng" dirty="0"/>
              <a:t>last</a:t>
            </a:r>
            <a:r>
              <a:rPr lang="en-US" sz="2400" dirty="0"/>
              <a:t> addressable element in a sequence is at </a:t>
            </a:r>
            <a:r>
              <a:rPr lang="en-US" sz="2400" b="1" dirty="0">
                <a:solidFill>
                  <a:srgbClr val="00B050"/>
                </a:solidFill>
              </a:rPr>
              <a:t>len() - 1</a:t>
            </a:r>
          </a:p>
          <a:p>
            <a:pPr>
              <a:spcBef>
                <a:spcPts val="0"/>
              </a:spcBef>
              <a:spcAft>
                <a:spcPts val="1200"/>
              </a:spcAft>
            </a:pPr>
            <a:r>
              <a:rPr lang="en-US" sz="2400" dirty="0"/>
              <a:t>Remember this phrase: "zero is a thing…</a:t>
            </a:r>
            <a:r>
              <a:rPr lang="en-US" sz="2400" b="1" dirty="0">
                <a:solidFill>
                  <a:srgbClr val="7030A0"/>
                </a:solidFill>
              </a:rPr>
              <a:t>zero counts</a:t>
            </a:r>
            <a:r>
              <a:rPr lang="en-US" sz="2400" dirty="0"/>
              <a:t>"</a:t>
            </a:r>
          </a:p>
          <a:p>
            <a:pPr>
              <a:spcBef>
                <a:spcPts val="0"/>
              </a:spcBef>
              <a:spcAft>
                <a:spcPts val="1200"/>
              </a:spcAft>
            </a:pPr>
            <a:r>
              <a:rPr lang="en-US" sz="2400" dirty="0"/>
              <a:t>The </a:t>
            </a:r>
            <a:r>
              <a:rPr lang="en-US" sz="2400" b="1" dirty="0">
                <a:solidFill>
                  <a:srgbClr val="0070C0"/>
                </a:solidFill>
              </a:rPr>
              <a:t>enumerate() </a:t>
            </a:r>
            <a:r>
              <a:rPr lang="en-US" sz="2400" dirty="0"/>
              <a:t>class returns an </a:t>
            </a:r>
            <a:r>
              <a:rPr lang="en-US" sz="2400" b="1" i="1" dirty="0">
                <a:solidFill>
                  <a:srgbClr val="00B050"/>
                </a:solidFill>
              </a:rPr>
              <a:t>iterable</a:t>
            </a:r>
            <a:r>
              <a:rPr lang="en-US" sz="2400" dirty="0"/>
              <a:t> sequence of indexes and their corresponding element values</a:t>
            </a:r>
          </a:p>
          <a:p>
            <a:pPr>
              <a:spcBef>
                <a:spcPts val="0"/>
              </a:spcBef>
              <a:spcAft>
                <a:spcPts val="1200"/>
              </a:spcAft>
            </a:pPr>
            <a:r>
              <a:rPr lang="en-US" sz="2400" dirty="0"/>
              <a:t>A single underscore </a:t>
            </a:r>
            <a:r>
              <a:rPr lang="en-US" sz="2400" b="1" dirty="0">
                <a:solidFill>
                  <a:srgbClr val="0070C0"/>
                </a:solidFill>
              </a:rPr>
              <a:t>_</a:t>
            </a:r>
            <a:r>
              <a:rPr lang="en-US" sz="2400" dirty="0"/>
              <a:t> can be used as a placeholder for a "don't care" (insignificant, anonymous, temporary) variable</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74383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time</a:t>
            </a:r>
            <a:r>
              <a:rPr lang="en-US" sz="2400" dirty="0"/>
              <a:t> object has a </a:t>
            </a:r>
            <a:r>
              <a:rPr lang="en-US" sz="2400" b="1" dirty="0" err="1"/>
              <a:t>process_time</a:t>
            </a:r>
            <a:r>
              <a:rPr lang="en-US" sz="2400" b="1" dirty="0"/>
              <a:t>() </a:t>
            </a:r>
            <a:r>
              <a:rPr lang="en-US" sz="2400" dirty="0"/>
              <a:t>function that returns the current CPU time</a:t>
            </a:r>
          </a:p>
          <a:p>
            <a:pPr>
              <a:spcBef>
                <a:spcPts val="0"/>
              </a:spcBef>
              <a:spcAft>
                <a:spcPts val="1200"/>
              </a:spcAft>
            </a:pPr>
            <a:r>
              <a:rPr lang="en-US" sz="2400" dirty="0"/>
              <a:t>We can instrument (time) code by measuring the elapsed time between when it starts and ends</a:t>
            </a:r>
          </a:p>
          <a:p>
            <a:pPr>
              <a:spcBef>
                <a:spcPts val="0"/>
              </a:spcBef>
              <a:spcAft>
                <a:spcPts val="1200"/>
              </a:spcAft>
            </a:pPr>
            <a:r>
              <a:rPr lang="en-US" sz="2400" dirty="0"/>
              <a:t>The </a:t>
            </a:r>
            <a:r>
              <a:rPr lang="en-US" sz="2400" b="1" dirty="0" err="1">
                <a:solidFill>
                  <a:srgbClr val="00B050"/>
                </a:solidFill>
              </a:rPr>
              <a:t>timeit</a:t>
            </a:r>
            <a:r>
              <a:rPr lang="en-US" sz="2400" dirty="0"/>
              <a:t> module makes it almost trivial to find the </a:t>
            </a:r>
            <a:r>
              <a:rPr lang="en-US" sz="2400" u="sng" dirty="0"/>
              <a:t>average</a:t>
            </a:r>
            <a:r>
              <a:rPr lang="en-US" sz="2400" dirty="0"/>
              <a:t> runtime across several runs of your code</a:t>
            </a:r>
          </a:p>
          <a:p>
            <a:pPr>
              <a:spcBef>
                <a:spcPts val="0"/>
              </a:spcBef>
              <a:spcAft>
                <a:spcPts val="1200"/>
              </a:spcAft>
            </a:pPr>
            <a:r>
              <a:rPr lang="en-US" sz="2400" dirty="0"/>
              <a:t>Look at packages like </a:t>
            </a:r>
            <a:r>
              <a:rPr lang="en-US" sz="2400" b="1" dirty="0"/>
              <a:t>Numpy</a:t>
            </a:r>
            <a:r>
              <a:rPr lang="en-US" sz="2400" dirty="0"/>
              <a:t> to see if they </a:t>
            </a:r>
            <a:r>
              <a:rPr lang="en-US" sz="2400" i="1" dirty="0">
                <a:solidFill>
                  <a:srgbClr val="FF0000"/>
                </a:solidFill>
              </a:rPr>
              <a:t>already</a:t>
            </a:r>
            <a:r>
              <a:rPr lang="en-US" sz="2400" dirty="0"/>
              <a:t> have implemented an algorithm that you need</a:t>
            </a:r>
          </a:p>
          <a:p>
            <a:pPr>
              <a:spcBef>
                <a:spcPts val="0"/>
              </a:spcBef>
              <a:spcAft>
                <a:spcPts val="1200"/>
              </a:spcAft>
            </a:pPr>
            <a:r>
              <a:rPr lang="en-US" sz="2400" dirty="0"/>
              <a:t>Quantum algorithms </a:t>
            </a:r>
            <a:r>
              <a:rPr lang="en-US" sz="2400" u="sng" dirty="0"/>
              <a:t>may</a:t>
            </a:r>
            <a:r>
              <a:rPr lang="en-US" sz="2400" dirty="0"/>
              <a:t> offer dramatic speedup for classical algorithms that have an </a:t>
            </a:r>
            <a:r>
              <a:rPr lang="en-US" sz="2400" b="1" dirty="0">
                <a:solidFill>
                  <a:srgbClr val="FF0000"/>
                </a:solidFill>
              </a:rPr>
              <a:t>exponential</a:t>
            </a:r>
            <a:r>
              <a:rPr lang="en-US" sz="2400" dirty="0"/>
              <a:t> runtime </a:t>
            </a:r>
            <a:r>
              <a:rPr lang="en-US" sz="2400" b="1" dirty="0">
                <a:solidFill>
                  <a:srgbClr val="7030A0"/>
                </a:solidFill>
              </a:rPr>
              <a:t>complexity</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spTree>
    <p:extLst>
      <p:ext uri="{BB962C8B-B14F-4D97-AF65-F5344CB8AC3E}">
        <p14:creationId xmlns:p14="http://schemas.microsoft.com/office/powerpoint/2010/main" val="7056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swap pattern </a:t>
            </a:r>
            <a:r>
              <a:rPr lang="en-US" sz="2400" dirty="0"/>
              <a:t>comes up very often in programming – Python makes this easy using </a:t>
            </a:r>
            <a:r>
              <a:rPr lang="en-US" sz="2400" b="1" dirty="0">
                <a:solidFill>
                  <a:srgbClr val="FF0000"/>
                </a:solidFill>
              </a:rPr>
              <a:t>tuple</a:t>
            </a:r>
            <a:r>
              <a:rPr lang="en-US" sz="2400" dirty="0"/>
              <a:t> </a:t>
            </a:r>
            <a:r>
              <a:rPr lang="en-US" sz="2400" i="1" dirty="0"/>
              <a:t>packing</a:t>
            </a:r>
            <a:r>
              <a:rPr lang="en-US" sz="2400" dirty="0"/>
              <a:t> and </a:t>
            </a:r>
            <a:r>
              <a:rPr lang="en-US" sz="2400" i="1" dirty="0"/>
              <a:t>unpacking</a:t>
            </a:r>
          </a:p>
          <a:p>
            <a:pPr>
              <a:spcBef>
                <a:spcPts val="0"/>
              </a:spcBef>
              <a:spcAft>
                <a:spcPts val="1200"/>
              </a:spcAft>
            </a:pPr>
            <a:r>
              <a:rPr lang="en-US" sz="2400" b="1" dirty="0"/>
              <a:t>Bubble Sort </a:t>
            </a:r>
            <a:r>
              <a:rPr lang="en-US" sz="2400" dirty="0"/>
              <a:t>is easy to understand but very inefficient</a:t>
            </a:r>
          </a:p>
          <a:p>
            <a:pPr>
              <a:spcBef>
                <a:spcPts val="0"/>
              </a:spcBef>
              <a:spcAft>
                <a:spcPts val="1200"/>
              </a:spcAft>
            </a:pPr>
            <a:r>
              <a:rPr lang="en-US" sz="2400" b="1" dirty="0"/>
              <a:t>Quicksort</a:t>
            </a:r>
            <a:r>
              <a:rPr lang="en-US" sz="2400" dirty="0"/>
              <a:t> is more complex to understand but is </a:t>
            </a:r>
            <a:r>
              <a:rPr lang="en-US" sz="2400" u="sng" dirty="0"/>
              <a:t>orders of magnitude</a:t>
            </a:r>
            <a:r>
              <a:rPr lang="en-US" sz="2400" dirty="0"/>
              <a:t> faster than Bubble Sort</a:t>
            </a:r>
          </a:p>
          <a:p>
            <a:pPr>
              <a:spcBef>
                <a:spcPts val="0"/>
              </a:spcBef>
              <a:spcAft>
                <a:spcPts val="1200"/>
              </a:spcAft>
            </a:pPr>
            <a:r>
              <a:rPr lang="en-US" sz="2400" dirty="0"/>
              <a:t>From 1959 to 2002, everyone thought Quicksort was the "best" until Tim Peters invented </a:t>
            </a:r>
            <a:r>
              <a:rPr lang="en-US" sz="2400" b="1" dirty="0"/>
              <a:t>Timsort</a:t>
            </a:r>
          </a:p>
          <a:p>
            <a:pPr>
              <a:spcBef>
                <a:spcPts val="0"/>
              </a:spcBef>
              <a:spcAft>
                <a:spcPts val="1200"/>
              </a:spcAft>
            </a:pPr>
            <a:r>
              <a:rPr lang="en-US" sz="2400" dirty="0"/>
              <a:t>New algorithms are still being discovered every day - </a:t>
            </a:r>
            <a:r>
              <a:rPr lang="en-US" sz="2400" b="1" dirty="0">
                <a:solidFill>
                  <a:srgbClr val="0070C0"/>
                </a:solidFill>
              </a:rPr>
              <a:t>what new algorithm will you invent to improve the world? </a:t>
            </a: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76119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Write a Python program called </a:t>
            </a:r>
            <a:r>
              <a:rPr lang="en-US" sz="2400" b="1" dirty="0"/>
              <a:t>hamming_weight.py</a:t>
            </a:r>
            <a:r>
              <a:rPr lang="en-US" sz="2400" dirty="0"/>
              <a:t> that implements a function to calculate the population count of a given integer</a:t>
            </a:r>
          </a:p>
          <a:p>
            <a:r>
              <a:rPr lang="en-US" sz="2400" dirty="0"/>
              <a:t>Calculate and display the Hamming Weight of 95,601</a:t>
            </a:r>
          </a:p>
          <a:p>
            <a:r>
              <a:rPr lang="en-US" sz="2400" dirty="0"/>
              <a:t>Compare the result of your function to a similar capability already available in Python</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57</a:t>
            </a:fld>
            <a:endParaRPr lang="en-US"/>
          </a:p>
        </p:txBody>
      </p:sp>
    </p:spTree>
    <p:extLst>
      <p:ext uri="{BB962C8B-B14F-4D97-AF65-F5344CB8AC3E}">
        <p14:creationId xmlns:p14="http://schemas.microsoft.com/office/powerpoint/2010/main" val="408725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Python program called  </a:t>
                </a:r>
                <a:r>
                  <a:rPr lang="en-US" sz="2400" b="1" dirty="0"/>
                  <a:t>prime_racer4.py</a:t>
                </a:r>
                <a:r>
                  <a:rPr lang="en-US" sz="2400" dirty="0"/>
                  <a:t> based upon prime_racer3.py that further decreases its runtime</a:t>
                </a:r>
              </a:p>
              <a:p>
                <a:r>
                  <a:rPr lang="en-US" sz="2400" dirty="0"/>
                  <a:t>Various hints:</a:t>
                </a:r>
              </a:p>
              <a:p>
                <a:pPr lvl="1"/>
                <a:r>
                  <a:rPr lang="en-US" sz="2000" dirty="0"/>
                  <a:t>Avoid trial dividing every odd number from </a:t>
                </a:r>
                <a14:m>
                  <m:oMath xmlns:m="http://schemas.openxmlformats.org/officeDocument/2006/math">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𝑠𝑎𝑚𝑝𝑙𝑒</m:t>
                        </m:r>
                      </m:e>
                    </m:rad>
                  </m:oMath>
                </a14:m>
                <a:endParaRPr lang="en-US" sz="2000" dirty="0"/>
              </a:p>
              <a:p>
                <a:pPr lvl="1"/>
                <a:r>
                  <a:rPr lang="en-US" sz="2000" dirty="0"/>
                  <a:t>Instead, only need to test if 𝑠𝑎𝑚𝑝𝑙𝑒 % 𝑝==0 𝑤ℎ𝑒𝑟𝑒 𝒑 ∈ 𝒑𝒓𝒊𝒎𝒆𝒔</a:t>
                </a:r>
              </a:p>
              <a:p>
                <a:pPr lvl="1"/>
                <a:r>
                  <a:rPr lang="en-US" sz="2000" dirty="0"/>
                  <a:t>Precompute an array of primes </a:t>
                </a:r>
                <a14:m>
                  <m:oMath xmlns:m="http://schemas.openxmlformats.org/officeDocument/2006/math">
                    <m:r>
                      <a:rPr lang="en-US" sz="2000" i="1" smtClean="0">
                        <a:latin typeface="Cambria Math" panose="02040503050406030204" pitchFamily="18" charset="0"/>
                        <a:ea typeface="Cambria Math" panose="02040503050406030204" pitchFamily="18" charset="0"/>
                      </a:rPr>
                      <m:t>&lt;</m:t>
                    </m:r>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1,000,000</m:t>
                        </m:r>
                      </m:e>
                    </m:rad>
                  </m:oMath>
                </a14:m>
                <a:endParaRPr lang="en-US" sz="2000" dirty="0"/>
              </a:p>
              <a:p>
                <a:pPr lvl="1"/>
                <a:r>
                  <a:rPr lang="en-US" sz="2000" dirty="0"/>
                  <a:t>Trial divide every sample using only this array of primes</a:t>
                </a:r>
              </a:p>
              <a:p>
                <a:r>
                  <a:rPr lang="en-US" sz="2400" dirty="0"/>
                  <a:t>Upload your solution to the BNL QIS101 SharePoint site</a:t>
                </a:r>
              </a:p>
            </p:txBody>
          </p:sp>
        </mc:Choice>
        <mc:Fallback xmlns="">
          <p:sp>
            <p:nvSpPr>
              <p:cNvPr id="3" name="Content Placeholder 2">
                <a:extLst>
                  <a:ext uri="{FF2B5EF4-FFF2-40B4-BE49-F238E27FC236}">
                    <a16:creationId xmlns:a16="http://schemas.microsoft.com/office/drawing/2014/main" id="{9B72E0DF-EA1E-2B29-FBAA-C77F1DA8F842}"/>
                  </a:ext>
                </a:extLst>
              </p:cNvPr>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58</a:t>
            </a:fld>
            <a:endParaRPr lang="en-US"/>
          </a:p>
        </p:txBody>
      </p:sp>
      <p:grpSp>
        <p:nvGrpSpPr>
          <p:cNvPr id="13" name="Group 12">
            <a:extLst>
              <a:ext uri="{FF2B5EF4-FFF2-40B4-BE49-F238E27FC236}">
                <a16:creationId xmlns:a16="http://schemas.microsoft.com/office/drawing/2014/main" id="{A5942D5B-A9A7-E0A9-4C74-31635166AE9F}"/>
              </a:ext>
            </a:extLst>
          </p:cNvPr>
          <p:cNvGrpSpPr/>
          <p:nvPr/>
        </p:nvGrpSpPr>
        <p:grpSpPr>
          <a:xfrm>
            <a:off x="1179654" y="5190228"/>
            <a:ext cx="6784693" cy="905966"/>
            <a:chOff x="885637" y="5460048"/>
            <a:chExt cx="6784693" cy="905966"/>
          </a:xfrm>
        </p:grpSpPr>
        <p:grpSp>
          <p:nvGrpSpPr>
            <p:cNvPr id="11" name="Group 10">
              <a:extLst>
                <a:ext uri="{FF2B5EF4-FFF2-40B4-BE49-F238E27FC236}">
                  <a16:creationId xmlns:a16="http://schemas.microsoft.com/office/drawing/2014/main" id="{9131AE0E-5019-2835-CB17-BC6217195E4F}"/>
                </a:ext>
              </a:extLst>
            </p:cNvPr>
            <p:cNvGrpSpPr/>
            <p:nvPr/>
          </p:nvGrpSpPr>
          <p:grpSpPr>
            <a:xfrm>
              <a:off x="885637" y="5460048"/>
              <a:ext cx="2996816" cy="896303"/>
              <a:chOff x="885637" y="5460048"/>
              <a:chExt cx="2996816" cy="896303"/>
            </a:xfrm>
          </p:grpSpPr>
          <p:pic>
            <p:nvPicPr>
              <p:cNvPr id="5" name="Picture 4">
                <a:extLst>
                  <a:ext uri="{FF2B5EF4-FFF2-40B4-BE49-F238E27FC236}">
                    <a16:creationId xmlns:a16="http://schemas.microsoft.com/office/drawing/2014/main" id="{ACBAF302-F8BA-5D67-4167-634F5A6641E2}"/>
                  </a:ext>
                </a:extLst>
              </p:cNvPr>
              <p:cNvPicPr>
                <a:picLocks noChangeAspect="1"/>
              </p:cNvPicPr>
              <p:nvPr/>
            </p:nvPicPr>
            <p:blipFill rotWithShape="1">
              <a:blip r:embed="rId3"/>
              <a:srcRect t="46616" r="63496"/>
              <a:stretch/>
            </p:blipFill>
            <p:spPr>
              <a:xfrm>
                <a:off x="885638" y="5832681"/>
                <a:ext cx="2996815" cy="523670"/>
              </a:xfrm>
              <a:prstGeom prst="rect">
                <a:avLst/>
              </a:prstGeom>
            </p:spPr>
          </p:pic>
          <p:sp>
            <p:nvSpPr>
              <p:cNvPr id="8" name="TextBox 7">
                <a:extLst>
                  <a:ext uri="{FF2B5EF4-FFF2-40B4-BE49-F238E27FC236}">
                    <a16:creationId xmlns:a16="http://schemas.microsoft.com/office/drawing/2014/main" id="{5B641F4F-4A25-64A7-6C75-2F3971C3F8E8}"/>
                  </a:ext>
                </a:extLst>
              </p:cNvPr>
              <p:cNvSpPr txBox="1"/>
              <p:nvPr/>
            </p:nvSpPr>
            <p:spPr>
              <a:xfrm>
                <a:off x="885637" y="5460048"/>
                <a:ext cx="2996815" cy="369332"/>
              </a:xfrm>
              <a:prstGeom prst="rect">
                <a:avLst/>
              </a:prstGeom>
              <a:noFill/>
            </p:spPr>
            <p:txBody>
              <a:bodyPr wrap="square" rtlCol="0">
                <a:spAutoFit/>
              </a:bodyPr>
              <a:lstStyle/>
              <a:p>
                <a:pPr algn="ctr"/>
                <a:r>
                  <a:rPr lang="en-US" b="1" dirty="0">
                    <a:solidFill>
                      <a:srgbClr val="7030A0"/>
                    </a:solidFill>
                  </a:rPr>
                  <a:t>prime_racer3.py</a:t>
                </a:r>
              </a:p>
            </p:txBody>
          </p:sp>
        </p:grpSp>
        <p:grpSp>
          <p:nvGrpSpPr>
            <p:cNvPr id="12" name="Group 11">
              <a:extLst>
                <a:ext uri="{FF2B5EF4-FFF2-40B4-BE49-F238E27FC236}">
                  <a16:creationId xmlns:a16="http://schemas.microsoft.com/office/drawing/2014/main" id="{195DDAA5-8EAF-6916-5BDA-8E02E3314AE8}"/>
                </a:ext>
              </a:extLst>
            </p:cNvPr>
            <p:cNvGrpSpPr/>
            <p:nvPr/>
          </p:nvGrpSpPr>
          <p:grpSpPr>
            <a:xfrm>
              <a:off x="4727472" y="5460048"/>
              <a:ext cx="2942858" cy="905966"/>
              <a:chOff x="4727472" y="5460048"/>
              <a:chExt cx="2942858" cy="905966"/>
            </a:xfrm>
          </p:grpSpPr>
          <p:pic>
            <p:nvPicPr>
              <p:cNvPr id="7" name="Picture 6">
                <a:extLst>
                  <a:ext uri="{FF2B5EF4-FFF2-40B4-BE49-F238E27FC236}">
                    <a16:creationId xmlns:a16="http://schemas.microsoft.com/office/drawing/2014/main" id="{0E13AD58-AA4F-120B-A43C-451F0E7D5069}"/>
                  </a:ext>
                </a:extLst>
              </p:cNvPr>
              <p:cNvPicPr>
                <a:picLocks noChangeAspect="1"/>
              </p:cNvPicPr>
              <p:nvPr/>
            </p:nvPicPr>
            <p:blipFill>
              <a:blip r:embed="rId4"/>
              <a:stretch>
                <a:fillRect/>
              </a:stretch>
            </p:blipFill>
            <p:spPr>
              <a:xfrm>
                <a:off x="4727473" y="5832681"/>
                <a:ext cx="2942857" cy="533333"/>
              </a:xfrm>
              <a:prstGeom prst="rect">
                <a:avLst/>
              </a:prstGeom>
            </p:spPr>
          </p:pic>
          <p:sp>
            <p:nvSpPr>
              <p:cNvPr id="9" name="TextBox 8">
                <a:extLst>
                  <a:ext uri="{FF2B5EF4-FFF2-40B4-BE49-F238E27FC236}">
                    <a16:creationId xmlns:a16="http://schemas.microsoft.com/office/drawing/2014/main" id="{79D4154D-3630-D06B-3C7D-DDC0CB1247D5}"/>
                  </a:ext>
                </a:extLst>
              </p:cNvPr>
              <p:cNvSpPr txBox="1"/>
              <p:nvPr/>
            </p:nvSpPr>
            <p:spPr>
              <a:xfrm>
                <a:off x="4727472" y="5460048"/>
                <a:ext cx="2942857" cy="369332"/>
              </a:xfrm>
              <a:prstGeom prst="rect">
                <a:avLst/>
              </a:prstGeom>
              <a:noFill/>
            </p:spPr>
            <p:txBody>
              <a:bodyPr wrap="square" rtlCol="0">
                <a:spAutoFit/>
              </a:bodyPr>
              <a:lstStyle/>
              <a:p>
                <a:pPr algn="ctr"/>
                <a:r>
                  <a:rPr lang="en-US" b="1" dirty="0">
                    <a:solidFill>
                      <a:srgbClr val="7030A0"/>
                    </a:solidFill>
                  </a:rPr>
                  <a:t>prime_racer4.py </a:t>
                </a:r>
                <a:r>
                  <a:rPr lang="en-US" b="1" i="1" dirty="0">
                    <a:solidFill>
                      <a:srgbClr val="7030A0"/>
                    </a:solidFill>
                  </a:rPr>
                  <a:t>(</a:t>
                </a:r>
                <a:r>
                  <a:rPr lang="en-US" b="1" i="1" dirty="0" err="1">
                    <a:solidFill>
                      <a:srgbClr val="7030A0"/>
                    </a:solidFill>
                  </a:rPr>
                  <a:t>DaveB</a:t>
                </a:r>
                <a:r>
                  <a:rPr lang="en-US" b="1" i="1" dirty="0">
                    <a:solidFill>
                      <a:srgbClr val="7030A0"/>
                    </a:solidFill>
                  </a:rPr>
                  <a:t>)</a:t>
                </a:r>
              </a:p>
            </p:txBody>
          </p:sp>
        </p:grpSp>
      </p:grpSp>
    </p:spTree>
    <p:extLst>
      <p:ext uri="{BB962C8B-B14F-4D97-AF65-F5344CB8AC3E}">
        <p14:creationId xmlns:p14="http://schemas.microsoft.com/office/powerpoint/2010/main" val="202911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par>
                          <p:cTn id="19" fill="hold">
                            <p:stCondLst>
                              <p:cond delay="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Complete the existing program called </a:t>
            </a:r>
            <a:r>
              <a:rPr lang="en-US" sz="2400" b="1" dirty="0"/>
              <a:t>connect_four.py</a:t>
            </a:r>
            <a:r>
              <a:rPr lang="en-US" sz="2400" dirty="0"/>
              <a:t> to determine and display the name of the winner (Player 1 or Player 2) of a given Connect Four board</a:t>
            </a:r>
          </a:p>
          <a:p>
            <a:r>
              <a:rPr lang="en-US" sz="2400" dirty="0"/>
              <a:t>The current code contains three lists (board1, board2, board3), with each 2D list encoding a board configuration</a:t>
            </a:r>
          </a:p>
          <a:p>
            <a:pPr lvl="1"/>
            <a:r>
              <a:rPr lang="en-US" sz="2000" dirty="0"/>
              <a:t>0 = The space is empty (neither player has a checker in that space)</a:t>
            </a:r>
          </a:p>
          <a:p>
            <a:pPr lvl="1"/>
            <a:r>
              <a:rPr lang="en-US" sz="2000" dirty="0"/>
              <a:t>1 = The space is occupied by a checker owned by Player 1 </a:t>
            </a:r>
          </a:p>
          <a:p>
            <a:pPr lvl="1"/>
            <a:r>
              <a:rPr lang="en-US" sz="2000" dirty="0"/>
              <a:t>2 = The space is occupied by a checker owned by Player 2 </a:t>
            </a:r>
          </a:p>
          <a:p>
            <a:r>
              <a:rPr lang="en-US" sz="2400" dirty="0"/>
              <a:t>Follow the standard rules for Connect Four to determine the winner (if there is a winner for that board)</a:t>
            </a:r>
          </a:p>
          <a:p>
            <a:r>
              <a:rPr lang="en-US" sz="2400" dirty="0"/>
              <a:t>Upload your solution to the BNL QIS101 SharePoint site</a:t>
            </a:r>
            <a:endParaRPr lang="en-US" sz="20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spTree>
    <p:extLst>
      <p:ext uri="{BB962C8B-B14F-4D97-AF65-F5344CB8AC3E}">
        <p14:creationId xmlns:p14="http://schemas.microsoft.com/office/powerpoint/2010/main" val="109652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16" name="Slide Number Placeholder 15"/>
          <p:cNvSpPr>
            <a:spLocks noGrp="1"/>
          </p:cNvSpPr>
          <p:nvPr>
            <p:ph type="sldNum" sz="quarter" idx="12"/>
          </p:nvPr>
        </p:nvSpPr>
        <p:spPr/>
        <p:txBody>
          <a:bodyPr/>
          <a:lstStyle/>
          <a:p>
            <a:fld id="{650AD656-6FF9-465D-B7B0-1CD0DD39CD23}" type="slidenum">
              <a:rPr lang="en-US" smtClean="0"/>
              <a:t>6</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grpSp>
        <p:nvGrpSpPr>
          <p:cNvPr id="4" name="Group 3"/>
          <p:cNvGrpSpPr/>
          <p:nvPr/>
        </p:nvGrpSpPr>
        <p:grpSpPr>
          <a:xfrm>
            <a:off x="5895171" y="3178637"/>
            <a:ext cx="2789105" cy="923330"/>
            <a:chOff x="5895171" y="3178637"/>
            <a:chExt cx="2789105" cy="92333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8582" y="3185547"/>
              <a:ext cx="655694" cy="909511"/>
            </a:xfrm>
            <a:prstGeom prst="rect">
              <a:avLst/>
            </a:prstGeom>
          </p:spPr>
        </p:pic>
        <p:sp>
          <p:nvSpPr>
            <p:cNvPr id="10" name="TextBox 9"/>
            <p:cNvSpPr txBox="1"/>
            <p:nvPr/>
          </p:nvSpPr>
          <p:spPr>
            <a:xfrm>
              <a:off x="5895171" y="3178637"/>
              <a:ext cx="2133413" cy="923330"/>
            </a:xfrm>
            <a:prstGeom prst="rect">
              <a:avLst/>
            </a:prstGeom>
            <a:noFill/>
          </p:spPr>
          <p:txBody>
            <a:bodyPr wrap="square" rtlCol="0">
              <a:spAutoFit/>
            </a:bodyPr>
            <a:lstStyle/>
            <a:p>
              <a:r>
                <a:rPr lang="en-US" dirty="0"/>
                <a:t>Card # = </a:t>
              </a:r>
              <a:r>
                <a:rPr lang="en-US" b="1" dirty="0">
                  <a:solidFill>
                    <a:srgbClr val="0070C0"/>
                  </a:solidFill>
                </a:rPr>
                <a:t>11</a:t>
              </a:r>
            </a:p>
            <a:p>
              <a:r>
                <a:rPr lang="en-US" dirty="0"/>
                <a:t>Suit = 11 </a:t>
              </a:r>
              <a:r>
                <a:rPr lang="en-US" b="1" dirty="0"/>
                <a:t>//</a:t>
              </a:r>
              <a:r>
                <a:rPr lang="en-US" dirty="0"/>
                <a:t> 13 = </a:t>
              </a:r>
              <a:r>
                <a:rPr lang="en-US" b="1" u="sng" dirty="0">
                  <a:solidFill>
                    <a:srgbClr val="00B050"/>
                  </a:solidFill>
                </a:rPr>
                <a:t>0</a:t>
              </a:r>
            </a:p>
            <a:p>
              <a:r>
                <a:rPr lang="en-US" dirty="0"/>
                <a:t>Rank = 11 </a:t>
              </a:r>
              <a:r>
                <a:rPr lang="en-US" b="1" dirty="0"/>
                <a:t>%</a:t>
              </a:r>
              <a:r>
                <a:rPr lang="en-US" dirty="0"/>
                <a:t> 13 = </a:t>
              </a:r>
              <a:r>
                <a:rPr lang="en-US" b="1" u="sng" dirty="0">
                  <a:solidFill>
                    <a:srgbClr val="FF0000"/>
                  </a:solidFill>
                </a:rPr>
                <a:t>11</a:t>
              </a:r>
            </a:p>
          </p:txBody>
        </p:sp>
      </p:grpSp>
      <p:grpSp>
        <p:nvGrpSpPr>
          <p:cNvPr id="8" name="Group 7"/>
          <p:cNvGrpSpPr/>
          <p:nvPr/>
        </p:nvGrpSpPr>
        <p:grpSpPr>
          <a:xfrm>
            <a:off x="5895169" y="4242231"/>
            <a:ext cx="2812491" cy="923330"/>
            <a:chOff x="5895170" y="4390832"/>
            <a:chExt cx="2812491" cy="923330"/>
          </a:xfrm>
        </p:grpSpPr>
        <p:pic>
          <p:nvPicPr>
            <p:cNvPr id="5" name="Picture 4"/>
            <p:cNvPicPr>
              <a:picLocks noChangeAspect="1"/>
            </p:cNvPicPr>
            <p:nvPr/>
          </p:nvPicPr>
          <p:blipFill>
            <a:blip r:embed="rId3"/>
            <a:stretch>
              <a:fillRect/>
            </a:stretch>
          </p:blipFill>
          <p:spPr>
            <a:xfrm>
              <a:off x="8028582" y="4428073"/>
              <a:ext cx="679079" cy="848848"/>
            </a:xfrm>
            <a:prstGeom prst="rect">
              <a:avLst/>
            </a:prstGeom>
          </p:spPr>
        </p:pic>
        <p:sp>
          <p:nvSpPr>
            <p:cNvPr id="13" name="TextBox 12"/>
            <p:cNvSpPr txBox="1"/>
            <p:nvPr/>
          </p:nvSpPr>
          <p:spPr>
            <a:xfrm>
              <a:off x="5895170" y="4390832"/>
              <a:ext cx="2133413" cy="923330"/>
            </a:xfrm>
            <a:prstGeom prst="rect">
              <a:avLst/>
            </a:prstGeom>
            <a:noFill/>
          </p:spPr>
          <p:txBody>
            <a:bodyPr wrap="square" rtlCol="0">
              <a:spAutoFit/>
            </a:bodyPr>
            <a:lstStyle/>
            <a:p>
              <a:r>
                <a:rPr lang="en-US" dirty="0"/>
                <a:t>Card # = </a:t>
              </a:r>
              <a:r>
                <a:rPr lang="en-US" b="1" dirty="0">
                  <a:solidFill>
                    <a:srgbClr val="0070C0"/>
                  </a:solidFill>
                </a:rPr>
                <a:t>29</a:t>
              </a:r>
            </a:p>
            <a:p>
              <a:r>
                <a:rPr lang="en-US" dirty="0"/>
                <a:t>Suit = 29 </a:t>
              </a:r>
              <a:r>
                <a:rPr lang="en-US" b="1" dirty="0"/>
                <a:t>//</a:t>
              </a:r>
              <a:r>
                <a:rPr lang="en-US" dirty="0"/>
                <a:t> 13 = </a:t>
              </a:r>
              <a:r>
                <a:rPr lang="en-US" b="1" u="sng" dirty="0">
                  <a:solidFill>
                    <a:srgbClr val="00B050"/>
                  </a:solidFill>
                </a:rPr>
                <a:t>2</a:t>
              </a:r>
            </a:p>
            <a:p>
              <a:r>
                <a:rPr lang="en-US" dirty="0"/>
                <a:t>Rank = 29 </a:t>
              </a:r>
              <a:r>
                <a:rPr lang="en-US" b="1" dirty="0"/>
                <a:t>%</a:t>
              </a:r>
              <a:r>
                <a:rPr lang="en-US" dirty="0"/>
                <a:t> 13 = </a:t>
              </a:r>
              <a:r>
                <a:rPr lang="en-US" b="1" u="sng" dirty="0">
                  <a:solidFill>
                    <a:srgbClr val="FF0000"/>
                  </a:solidFill>
                </a:rPr>
                <a:t>3</a:t>
              </a:r>
            </a:p>
          </p:txBody>
        </p:sp>
      </p:grpSp>
      <p:grpSp>
        <p:nvGrpSpPr>
          <p:cNvPr id="17" name="Group 16"/>
          <p:cNvGrpSpPr/>
          <p:nvPr/>
        </p:nvGrpSpPr>
        <p:grpSpPr>
          <a:xfrm>
            <a:off x="5895169" y="5305824"/>
            <a:ext cx="2789107" cy="938631"/>
            <a:chOff x="5895169" y="5596117"/>
            <a:chExt cx="2789107" cy="938631"/>
          </a:xfrm>
        </p:grpSpPr>
        <p:pic>
          <p:nvPicPr>
            <p:cNvPr id="6" name="Picture 5"/>
            <p:cNvPicPr>
              <a:picLocks noChangeAspect="1"/>
            </p:cNvPicPr>
            <p:nvPr/>
          </p:nvPicPr>
          <p:blipFill>
            <a:blip r:embed="rId4"/>
            <a:stretch>
              <a:fillRect/>
            </a:stretch>
          </p:blipFill>
          <p:spPr>
            <a:xfrm>
              <a:off x="8028582" y="5596117"/>
              <a:ext cx="655694" cy="938631"/>
            </a:xfrm>
            <a:prstGeom prst="rect">
              <a:avLst/>
            </a:prstGeom>
          </p:spPr>
        </p:pic>
        <p:sp>
          <p:nvSpPr>
            <p:cNvPr id="14" name="TextBox 13"/>
            <p:cNvSpPr txBox="1"/>
            <p:nvPr/>
          </p:nvSpPr>
          <p:spPr>
            <a:xfrm>
              <a:off x="5895169" y="5603767"/>
              <a:ext cx="2133413" cy="923330"/>
            </a:xfrm>
            <a:prstGeom prst="rect">
              <a:avLst/>
            </a:prstGeom>
            <a:noFill/>
          </p:spPr>
          <p:txBody>
            <a:bodyPr wrap="square" rtlCol="0">
              <a:spAutoFit/>
            </a:bodyPr>
            <a:lstStyle/>
            <a:p>
              <a:r>
                <a:rPr lang="en-US" dirty="0"/>
                <a:t>Card # = </a:t>
              </a:r>
              <a:r>
                <a:rPr lang="en-US" b="1" dirty="0">
                  <a:solidFill>
                    <a:srgbClr val="0070C0"/>
                  </a:solidFill>
                </a:rPr>
                <a:t>48</a:t>
              </a:r>
            </a:p>
            <a:p>
              <a:r>
                <a:rPr lang="en-US" dirty="0"/>
                <a:t>Suit = 48 </a:t>
              </a:r>
              <a:r>
                <a:rPr lang="en-US" b="1" dirty="0"/>
                <a:t>// </a:t>
              </a:r>
              <a:r>
                <a:rPr lang="en-US" dirty="0"/>
                <a:t>13 = </a:t>
              </a:r>
              <a:r>
                <a:rPr lang="en-US" b="1" u="sng" dirty="0">
                  <a:solidFill>
                    <a:srgbClr val="00B050"/>
                  </a:solidFill>
                </a:rPr>
                <a:t>3</a:t>
              </a:r>
            </a:p>
            <a:p>
              <a:r>
                <a:rPr lang="en-US" dirty="0"/>
                <a:t>Rank = 48 </a:t>
              </a:r>
              <a:r>
                <a:rPr lang="en-US" b="1" dirty="0"/>
                <a:t>%</a:t>
              </a:r>
              <a:r>
                <a:rPr lang="en-US" dirty="0"/>
                <a:t> 13 = </a:t>
              </a:r>
              <a:r>
                <a:rPr lang="en-US" b="1" u="sng" dirty="0">
                  <a:solidFill>
                    <a:srgbClr val="FF0000"/>
                  </a:solidFill>
                </a:rPr>
                <a:t>9</a:t>
              </a:r>
            </a:p>
          </p:txBody>
        </p:sp>
      </p:grpSp>
      <p:graphicFrame>
        <p:nvGraphicFramePr>
          <p:cNvPr id="18" name="Table 17"/>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643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05-03</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8" name="Picture 7">
            <a:extLst>
              <a:ext uri="{FF2B5EF4-FFF2-40B4-BE49-F238E27FC236}">
                <a16:creationId xmlns:a16="http://schemas.microsoft.com/office/drawing/2014/main" id="{639A5736-2F62-12A1-6DF0-2AB3BA2BC0B3}"/>
              </a:ext>
            </a:extLst>
          </p:cNvPr>
          <p:cNvPicPr>
            <a:picLocks noChangeAspect="1"/>
          </p:cNvPicPr>
          <p:nvPr/>
        </p:nvPicPr>
        <p:blipFill>
          <a:blip r:embed="rId2"/>
          <a:stretch>
            <a:fillRect/>
          </a:stretch>
        </p:blipFill>
        <p:spPr>
          <a:xfrm>
            <a:off x="5500180" y="1533292"/>
            <a:ext cx="2672809" cy="2329798"/>
          </a:xfrm>
          <a:prstGeom prst="rect">
            <a:avLst/>
          </a:prstGeom>
        </p:spPr>
      </p:pic>
      <p:pic>
        <p:nvPicPr>
          <p:cNvPr id="10" name="Picture 9">
            <a:extLst>
              <a:ext uri="{FF2B5EF4-FFF2-40B4-BE49-F238E27FC236}">
                <a16:creationId xmlns:a16="http://schemas.microsoft.com/office/drawing/2014/main" id="{4E5AACB2-17B7-048B-AC8F-B583904D9AC0}"/>
              </a:ext>
            </a:extLst>
          </p:cNvPr>
          <p:cNvPicPr>
            <a:picLocks noChangeAspect="1"/>
          </p:cNvPicPr>
          <p:nvPr/>
        </p:nvPicPr>
        <p:blipFill>
          <a:blip r:embed="rId3"/>
          <a:stretch>
            <a:fillRect/>
          </a:stretch>
        </p:blipFill>
        <p:spPr>
          <a:xfrm>
            <a:off x="5634006" y="4135024"/>
            <a:ext cx="2405155" cy="2061562"/>
          </a:xfrm>
          <a:prstGeom prst="rect">
            <a:avLst/>
          </a:prstGeom>
        </p:spPr>
      </p:pic>
      <p:pic>
        <p:nvPicPr>
          <p:cNvPr id="12" name="Picture 11">
            <a:extLst>
              <a:ext uri="{FF2B5EF4-FFF2-40B4-BE49-F238E27FC236}">
                <a16:creationId xmlns:a16="http://schemas.microsoft.com/office/drawing/2014/main" id="{A439E988-7E6A-7C0A-3931-8F19CBCCEA38}"/>
              </a:ext>
            </a:extLst>
          </p:cNvPr>
          <p:cNvPicPr>
            <a:picLocks noChangeAspect="1"/>
          </p:cNvPicPr>
          <p:nvPr/>
        </p:nvPicPr>
        <p:blipFill>
          <a:blip r:embed="rId4"/>
          <a:stretch>
            <a:fillRect/>
          </a:stretch>
        </p:blipFill>
        <p:spPr>
          <a:xfrm>
            <a:off x="250523" y="1690689"/>
            <a:ext cx="4907296" cy="3983088"/>
          </a:xfrm>
          <a:prstGeom prst="rect">
            <a:avLst/>
          </a:prstGeom>
        </p:spPr>
      </p:pic>
    </p:spTree>
    <p:extLst>
      <p:ext uri="{BB962C8B-B14F-4D97-AF65-F5344CB8AC3E}">
        <p14:creationId xmlns:p14="http://schemas.microsoft.com/office/powerpoint/2010/main" val="1477994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3" name="Rectangle 2">
            <a:extLst>
              <a:ext uri="{FF2B5EF4-FFF2-40B4-BE49-F238E27FC236}">
                <a16:creationId xmlns:a16="http://schemas.microsoft.com/office/drawing/2014/main" id="{2F377A65-858E-B4BB-54DF-E03E971301CA}"/>
              </a:ext>
            </a:extLst>
          </p:cNvPr>
          <p:cNvSpPr/>
          <p:nvPr/>
        </p:nvSpPr>
        <p:spPr>
          <a:xfrm>
            <a:off x="4105275" y="370257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E2DDD5-943C-0F3E-B9E9-409BDECB7C8B}"/>
              </a:ext>
            </a:extLst>
          </p:cNvPr>
          <p:cNvSpPr/>
          <p:nvPr/>
        </p:nvSpPr>
        <p:spPr>
          <a:xfrm>
            <a:off x="4105275" y="4394617"/>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D6F855-A062-B886-BD3A-6FE336A3412F}"/>
              </a:ext>
            </a:extLst>
          </p:cNvPr>
          <p:cNvSpPr/>
          <p:nvPr/>
        </p:nvSpPr>
        <p:spPr>
          <a:xfrm>
            <a:off x="5787765" y="438962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E588F4-6604-655F-879E-6A66CA4CE3DC}"/>
              </a:ext>
            </a:extLst>
          </p:cNvPr>
          <p:cNvSpPr/>
          <p:nvPr/>
        </p:nvSpPr>
        <p:spPr>
          <a:xfrm>
            <a:off x="5787765" y="5078372"/>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ABB892-C600-EEC0-8565-29719A533A51}"/>
              </a:ext>
            </a:extLst>
          </p:cNvPr>
          <p:cNvSpPr/>
          <p:nvPr/>
        </p:nvSpPr>
        <p:spPr>
          <a:xfrm>
            <a:off x="5787765" y="5774619"/>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E50C11-28D4-6A3C-674C-2D760383C305}"/>
              </a:ext>
            </a:extLst>
          </p:cNvPr>
          <p:cNvSpPr txBox="1"/>
          <p:nvPr/>
        </p:nvSpPr>
        <p:spPr>
          <a:xfrm>
            <a:off x="794479" y="5134131"/>
            <a:ext cx="2098623" cy="923330"/>
          </a:xfrm>
          <a:prstGeom prst="rect">
            <a:avLst/>
          </a:prstGeom>
          <a:noFill/>
        </p:spPr>
        <p:txBody>
          <a:bodyPr wrap="square" rtlCol="0">
            <a:spAutoFit/>
          </a:bodyPr>
          <a:lstStyle/>
          <a:p>
            <a:pPr algn="ctr"/>
            <a:r>
              <a:rPr lang="en-US" dirty="0">
                <a:solidFill>
                  <a:srgbClr val="FF0000"/>
                </a:solidFill>
              </a:rPr>
              <a:t>NOTE: You can use </a:t>
            </a:r>
            <a:r>
              <a:rPr lang="en-US" b="1" dirty="0">
                <a:solidFill>
                  <a:srgbClr val="FF0000"/>
                </a:solidFill>
              </a:rPr>
              <a:t>enumerate()</a:t>
            </a:r>
            <a:r>
              <a:rPr lang="en-US" dirty="0">
                <a:solidFill>
                  <a:srgbClr val="FF0000"/>
                </a:solidFill>
              </a:rPr>
              <a:t> with these data types</a:t>
            </a:r>
          </a:p>
        </p:txBody>
      </p:sp>
      <p:sp>
        <p:nvSpPr>
          <p:cNvPr id="10" name="TextBox 9">
            <a:extLst>
              <a:ext uri="{FF2B5EF4-FFF2-40B4-BE49-F238E27FC236}">
                <a16:creationId xmlns:a16="http://schemas.microsoft.com/office/drawing/2014/main" id="{353FF15C-4BBC-17B6-438B-932EC96C0D57}"/>
              </a:ext>
            </a:extLst>
          </p:cNvPr>
          <p:cNvSpPr txBox="1"/>
          <p:nvPr/>
        </p:nvSpPr>
        <p:spPr>
          <a:xfrm>
            <a:off x="7360170" y="4579772"/>
            <a:ext cx="1155180" cy="1477328"/>
          </a:xfrm>
          <a:prstGeom prst="rect">
            <a:avLst/>
          </a:prstGeom>
          <a:noFill/>
        </p:spPr>
        <p:txBody>
          <a:bodyPr wrap="square" rtlCol="0">
            <a:spAutoFit/>
          </a:bodyPr>
          <a:lstStyle/>
          <a:p>
            <a:pPr algn="ctr"/>
            <a:r>
              <a:rPr lang="en-US" b="1" dirty="0">
                <a:solidFill>
                  <a:srgbClr val="45588B"/>
                </a:solidFill>
              </a:rPr>
              <a:t>Sequence types support indexed [] access</a:t>
            </a:r>
          </a:p>
        </p:txBody>
      </p:sp>
    </p:spTree>
    <p:extLst>
      <p:ext uri="{BB962C8B-B14F-4D97-AF65-F5344CB8AC3E}">
        <p14:creationId xmlns:p14="http://schemas.microsoft.com/office/powerpoint/2010/main" val="92984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Lists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a:t>
            </a:r>
            <a:r>
              <a:rPr lang="en-US" sz="2400" b="1" dirty="0"/>
              <a:t>list</a:t>
            </a:r>
            <a:r>
              <a:rPr lang="en-US" sz="2400" dirty="0"/>
              <a:t> is a set of </a:t>
            </a:r>
            <a:r>
              <a:rPr lang="en-US" sz="2400" i="1" dirty="0"/>
              <a:t>elements</a:t>
            </a:r>
            <a:r>
              <a:rPr lang="en-US" sz="2400" dirty="0"/>
              <a:t> that can have </a:t>
            </a:r>
            <a:r>
              <a:rPr lang="en-US" sz="2400" u="sng" dirty="0"/>
              <a:t>varying</a:t>
            </a:r>
            <a:r>
              <a:rPr lang="en-US" sz="2400" dirty="0"/>
              <a:t> types</a:t>
            </a:r>
          </a:p>
          <a:p>
            <a:pPr>
              <a:spcBef>
                <a:spcPts val="0"/>
              </a:spcBef>
              <a:spcAft>
                <a:spcPts val="1200"/>
              </a:spcAft>
            </a:pPr>
            <a:r>
              <a:rPr lang="en-US" sz="2400" dirty="0"/>
              <a:t>Individual elements in a list are accessed by using their </a:t>
            </a:r>
            <a:r>
              <a:rPr lang="en-US" sz="2400" b="1" dirty="0"/>
              <a:t>index number </a:t>
            </a:r>
            <a:r>
              <a:rPr lang="en-US" sz="2400" dirty="0"/>
              <a:t>within square </a:t>
            </a:r>
            <a:r>
              <a:rPr lang="en-US" sz="2400" b="1" dirty="0"/>
              <a:t>[]</a:t>
            </a:r>
            <a:r>
              <a:rPr lang="en-US" sz="2400" dirty="0"/>
              <a:t> brackets</a:t>
            </a:r>
            <a:endParaRPr lang="en-US" sz="2400" b="1" dirty="0"/>
          </a:p>
          <a:p>
            <a:pPr lvl="1">
              <a:spcBef>
                <a:spcPts val="0"/>
              </a:spcBef>
              <a:spcAft>
                <a:spcPts val="1200"/>
              </a:spcAft>
            </a:pPr>
            <a:r>
              <a:rPr lang="en-US" sz="2000" dirty="0"/>
              <a:t>Every element has a unique index number</a:t>
            </a:r>
          </a:p>
          <a:p>
            <a:pPr lvl="1">
              <a:spcBef>
                <a:spcPts val="0"/>
              </a:spcBef>
              <a:spcAft>
                <a:spcPts val="1200"/>
              </a:spcAft>
            </a:pPr>
            <a:r>
              <a:rPr lang="en-US" sz="2000" dirty="0"/>
              <a:t>No two elements share the exact same index number</a:t>
            </a:r>
          </a:p>
          <a:p>
            <a:pPr lvl="1">
              <a:spcBef>
                <a:spcPts val="0"/>
              </a:spcBef>
              <a:spcAft>
                <a:spcPts val="1200"/>
              </a:spcAft>
            </a:pPr>
            <a:r>
              <a:rPr lang="en-US" sz="2000" b="1" dirty="0">
                <a:solidFill>
                  <a:srgbClr val="FF0000"/>
                </a:solidFill>
              </a:rPr>
              <a:t>The first element has an index = 0</a:t>
            </a:r>
          </a:p>
          <a:p>
            <a:pPr>
              <a:spcBef>
                <a:spcPts val="0"/>
              </a:spcBef>
              <a:spcAft>
                <a:spcPts val="1200"/>
              </a:spcAft>
            </a:pPr>
            <a:r>
              <a:rPr lang="en-US" sz="2400" dirty="0"/>
              <a:t>The function </a:t>
            </a:r>
            <a:r>
              <a:rPr lang="en-US" sz="2400" b="1" dirty="0">
                <a:solidFill>
                  <a:srgbClr val="0070C0"/>
                </a:solidFill>
              </a:rPr>
              <a:t>len()</a:t>
            </a:r>
            <a:r>
              <a:rPr lang="en-US" sz="2400" dirty="0"/>
              <a:t> returns the </a:t>
            </a:r>
            <a:r>
              <a:rPr lang="en-US" sz="2400" i="1" dirty="0"/>
              <a:t>length</a:t>
            </a:r>
            <a:r>
              <a:rPr lang="en-US" sz="2400" dirty="0"/>
              <a:t> of a list, which is the number of element in list</a:t>
            </a:r>
          </a:p>
          <a:p>
            <a:pPr>
              <a:spcBef>
                <a:spcPts val="0"/>
              </a:spcBef>
              <a:spcAft>
                <a:spcPts val="1200"/>
              </a:spcAft>
            </a:pPr>
            <a:r>
              <a:rPr lang="en-US" sz="2400" dirty="0"/>
              <a:t>The last addressable element in a list is </a:t>
            </a:r>
            <a:r>
              <a:rPr lang="en-US" sz="2400" b="1" dirty="0"/>
              <a:t>[</a:t>
            </a:r>
            <a:r>
              <a:rPr lang="en-US" sz="2400" b="1" dirty="0">
                <a:solidFill>
                  <a:srgbClr val="0070C0"/>
                </a:solidFill>
              </a:rPr>
              <a:t>len()</a:t>
            </a:r>
            <a:r>
              <a:rPr lang="en-US" sz="2400" b="1" dirty="0"/>
              <a:t> – 1]</a:t>
            </a:r>
            <a:r>
              <a:rPr lang="en-US" sz="2400" dirty="0"/>
              <a:t> – why?</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15103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Index Number versus Element Value</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12" name="Picture 11"/>
          <p:cNvPicPr>
            <a:picLocks noChangeAspect="1"/>
          </p:cNvPicPr>
          <p:nvPr/>
        </p:nvPicPr>
        <p:blipFill>
          <a:blip r:embed="rId2"/>
          <a:stretch>
            <a:fillRect/>
          </a:stretch>
        </p:blipFill>
        <p:spPr>
          <a:xfrm>
            <a:off x="781964" y="1738986"/>
            <a:ext cx="3693871" cy="2480867"/>
          </a:xfrm>
          <a:prstGeom prst="rect">
            <a:avLst/>
          </a:prstGeom>
        </p:spPr>
      </p:pic>
      <p:pic>
        <p:nvPicPr>
          <p:cNvPr id="6" name="Picture 5">
            <a:extLst>
              <a:ext uri="{FF2B5EF4-FFF2-40B4-BE49-F238E27FC236}">
                <a16:creationId xmlns:a16="http://schemas.microsoft.com/office/drawing/2014/main" id="{141E98A0-61EA-EFD8-3FB3-B7A89CE3D028}"/>
              </a:ext>
            </a:extLst>
          </p:cNvPr>
          <p:cNvPicPr>
            <a:picLocks noChangeAspect="1"/>
          </p:cNvPicPr>
          <p:nvPr/>
        </p:nvPicPr>
        <p:blipFill>
          <a:blip r:embed="rId3"/>
          <a:stretch>
            <a:fillRect/>
          </a:stretch>
        </p:blipFill>
        <p:spPr>
          <a:xfrm>
            <a:off x="5035426" y="2605190"/>
            <a:ext cx="3162569" cy="3229325"/>
          </a:xfrm>
          <a:prstGeom prst="rect">
            <a:avLst/>
          </a:prstGeom>
        </p:spPr>
      </p:pic>
      <p:sp>
        <p:nvSpPr>
          <p:cNvPr id="8" name="Speech Bubble: Rectangle with Corners Rounded 7">
            <a:extLst>
              <a:ext uri="{FF2B5EF4-FFF2-40B4-BE49-F238E27FC236}">
                <a16:creationId xmlns:a16="http://schemas.microsoft.com/office/drawing/2014/main" id="{E00EF04C-1274-1D04-1848-41B05DFC20B1}"/>
              </a:ext>
            </a:extLst>
          </p:cNvPr>
          <p:cNvSpPr/>
          <p:nvPr/>
        </p:nvSpPr>
        <p:spPr>
          <a:xfrm>
            <a:off x="3543905" y="4569163"/>
            <a:ext cx="1603948" cy="582107"/>
          </a:xfrm>
          <a:prstGeom prst="wedgeRoundRectCallout">
            <a:avLst>
              <a:gd name="adj1" fmla="val 117952"/>
              <a:gd name="adj2" fmla="val -184715"/>
              <a:gd name="adj3" fmla="val 166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a:solidFill>
                    <a:schemeClr val="bg1"/>
                  </a:solidFill>
                </a:ln>
                <a:solidFill>
                  <a:schemeClr val="bg1"/>
                </a:solidFill>
              </a:rPr>
              <a:t>list_name</a:t>
            </a:r>
            <a:r>
              <a:rPr lang="en-US" dirty="0">
                <a:ln>
                  <a:solidFill>
                    <a:schemeClr val="bg1"/>
                  </a:solidFill>
                </a:ln>
                <a:solidFill>
                  <a:schemeClr val="bg1"/>
                </a:solidFill>
              </a:rPr>
              <a:t>[2]</a:t>
            </a:r>
          </a:p>
        </p:txBody>
      </p:sp>
    </p:spTree>
    <p:extLst>
      <p:ext uri="{BB962C8B-B14F-4D97-AF65-F5344CB8AC3E}">
        <p14:creationId xmlns:p14="http://schemas.microsoft.com/office/powerpoint/2010/main" val="38787284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6595</TotalTime>
  <Words>2804</Words>
  <Application>Microsoft Office PowerPoint</Application>
  <PresentationFormat>On-screen Show (4:3)</PresentationFormat>
  <Paragraphs>565</Paragraphs>
  <Slides>60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PowerPoint Presentation</vt:lpstr>
      <vt:lpstr>Session 05 – Goals</vt:lpstr>
      <vt:lpstr>Encoding (Representation)</vt:lpstr>
      <vt:lpstr>Encoding (Representation)</vt:lpstr>
      <vt:lpstr>Decoding (Representation)</vt:lpstr>
      <vt:lpstr>Decoding (Representation)</vt:lpstr>
      <vt:lpstr>Python Built-In Data Types</vt:lpstr>
      <vt:lpstr>Python Lists</vt:lpstr>
      <vt:lpstr>Index Number versus Element Value</vt:lpstr>
      <vt:lpstr>The Bane of All Programmers</vt:lpstr>
      <vt:lpstr>Open list_cards.py</vt:lpstr>
      <vt:lpstr>The Value of Docstrings</vt:lpstr>
      <vt:lpstr>Run list_cards.py</vt:lpstr>
      <vt:lpstr>Open dealer_bogus.py</vt:lpstr>
      <vt:lpstr>Run dealer_bogus.py</vt:lpstr>
      <vt:lpstr>Random… but no repeats?</vt:lpstr>
      <vt:lpstr>Instrumenting Your Code</vt:lpstr>
      <vt:lpstr>Open dealer_slow.py</vt:lpstr>
      <vt:lpstr>View dealer_slow.py</vt:lpstr>
      <vt:lpstr>Run dealer_slow.py</vt:lpstr>
      <vt:lpstr>Correct but inefficient…</vt:lpstr>
      <vt:lpstr>A Faster Card Dealer</vt:lpstr>
      <vt:lpstr>Open dealer_fast.py</vt:lpstr>
      <vt:lpstr>Run dealer_fast.py</vt:lpstr>
      <vt:lpstr>Slow vs. Fast Card Dealer</vt:lpstr>
      <vt:lpstr>Computing is a New Science</vt:lpstr>
      <vt:lpstr>Algorithmic Efficiency</vt:lpstr>
      <vt:lpstr>Algorithmic Efficiency</vt:lpstr>
      <vt:lpstr>Algorithmic Efficiency</vt:lpstr>
      <vt:lpstr>Prime Racer</vt:lpstr>
      <vt:lpstr>Open prime_racer1.py</vt:lpstr>
      <vt:lpstr>Run prime_racer1.py</vt:lpstr>
      <vt:lpstr>Open prime_racer2.py</vt:lpstr>
      <vt:lpstr>Run prime_racer2.py</vt:lpstr>
      <vt:lpstr>Open prime_racer3.py</vt:lpstr>
      <vt:lpstr>Run prime_racer3.py</vt:lpstr>
      <vt:lpstr>Measurable Systematic Improvement</vt:lpstr>
      <vt:lpstr>Bubble Sort</vt:lpstr>
      <vt:lpstr>Open bubble_sort.py</vt:lpstr>
      <vt:lpstr>View bubble_sort.py</vt:lpstr>
      <vt:lpstr>Run bubble_sort.py</vt:lpstr>
      <vt:lpstr>The Bubble Sort Algorithm</vt:lpstr>
      <vt:lpstr>The Quicksort Algorithm</vt:lpstr>
      <vt:lpstr>The Quicksort Algorithm</vt:lpstr>
      <vt:lpstr>Open quicksort.py</vt:lpstr>
      <vt:lpstr>View quicksort.py</vt:lpstr>
      <vt:lpstr>Run quicksort.py</vt:lpstr>
      <vt:lpstr>Numpy sort()</vt:lpstr>
      <vt:lpstr>Run quicksort.py</vt:lpstr>
      <vt:lpstr>Timsort</vt:lpstr>
      <vt:lpstr>Open timsort.py</vt:lpstr>
      <vt:lpstr>Run timsort.py</vt:lpstr>
      <vt:lpstr>Now you know…</vt:lpstr>
      <vt:lpstr>Now you know…</vt:lpstr>
      <vt:lpstr>Now you know…</vt:lpstr>
      <vt:lpstr>Now you know…</vt:lpstr>
      <vt:lpstr>Task 05-01</vt:lpstr>
      <vt:lpstr>Task 05-02</vt:lpstr>
      <vt:lpstr>Task 05-03</vt:lpstr>
      <vt:lpstr>Task 05-03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902</cp:revision>
  <cp:lastPrinted>2015-06-01T00:45:11Z</cp:lastPrinted>
  <dcterms:created xsi:type="dcterms:W3CDTF">2014-09-21T17:58:26Z</dcterms:created>
  <dcterms:modified xsi:type="dcterms:W3CDTF">2023-06-09T20:41:53Z</dcterms:modified>
</cp:coreProperties>
</file>